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30.xml" ContentType="application/vnd.openxmlformats-officedocument.presentationml.tags+xml"/>
  <Override PartName="/ppt/tags/tag70.xml" ContentType="application/vnd.openxmlformats-officedocument.presentationml.tags+xml"/>
  <Override PartName="/ppt/tags/tag100.xml" ContentType="application/vnd.openxmlformats-officedocument.presentationml.tags+xml"/>
  <Override PartName="/ppt/tags/tag130.xml" ContentType="application/vnd.openxmlformats-officedocument.presentationml.tags+xml"/>
  <Override PartName="/ppt/tags/tag15.xml" ContentType="application/vnd.openxmlformats-officedocument.presentationml.tags+xml"/>
  <Override PartName="/ppt/tags/tag17.xml" ContentType="application/vnd.openxmlformats-officedocument.presentationml.tags+xml"/>
  <Override PartName="/ppt/tags/tag19.xml" ContentType="application/vnd.openxmlformats-officedocument.presentationml.tags+xml"/>
  <Override PartName="/ppt/tags/tag22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2"/>
    <p:sldMasterId id="2147483660" r:id="rId3"/>
  </p:sldMasterIdLst>
  <p:notesMasterIdLst>
    <p:notesMasterId r:id="rId14"/>
  </p:notesMasterIdLst>
  <p:sldIdLst>
    <p:sldId id="259" r:id="rId4"/>
    <p:sldId id="281" r:id="rId5"/>
    <p:sldId id="282" r:id="rId6"/>
    <p:sldId id="283" r:id="rId7"/>
    <p:sldId id="264" r:id="rId8"/>
    <p:sldId id="288" r:id="rId9"/>
    <p:sldId id="284" r:id="rId10"/>
    <p:sldId id="287" r:id="rId11"/>
    <p:sldId id="260" r:id="rId12"/>
    <p:sldId id="289" r:id="rId13"/>
  </p:sldIdLst>
  <p:sldSz cx="12192000" cy="6858000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DejaVu Math TeX Gyre" panose="02000503000000000000" charset="0"/>
      <p:regular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 YZ" initials="DY" lastIdx="1" clrIdx="0">
    <p:extLst>
      <p:ext uri="{19B8F6BF-5375-455C-9EA6-DF929625EA0E}">
        <p15:presenceInfo xmlns:p15="http://schemas.microsoft.com/office/powerpoint/2012/main" userId="0b57a736901c3f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51" autoAdjust="0"/>
  </p:normalViewPr>
  <p:slideViewPr>
    <p:cSldViewPr snapToGrid="0">
      <p:cViewPr varScale="1">
        <p:scale>
          <a:sx n="89" d="100"/>
          <a:sy n="89" d="100"/>
        </p:scale>
        <p:origin x="9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1.xml"/><Relationship Id="rId16" Type="http://schemas.openxmlformats.org/officeDocument/2006/relationships/font" Target="fonts/font2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F5D82-CE28-4BB5-A2C5-6AFD6DE1DC9E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E004C-BDDE-4E48-A100-3B4BD1811B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004C-BDDE-4E48-A100-3B4BD1811B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HOG</a:t>
            </a:r>
            <a:r>
              <a:rPr lang="zh-CN" altLang="en-US" dirty="0"/>
              <a:t>特征数量太大，线性不可分，所以需要映射到高位空间，使他线性可分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004C-BDDE-4E48-A100-3B4BD1811B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73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这里需要讲解两个</a:t>
            </a:r>
            <a:r>
              <a:rPr lang="en-US" altLang="zh-CN" dirty="0"/>
              <a:t>batch</a:t>
            </a:r>
            <a:r>
              <a:rPr lang="zh-CN" altLang="en-US" dirty="0"/>
              <a:t>方式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dirty="0"/>
              <a:t>划分目标框（</a:t>
            </a:r>
            <a:r>
              <a:rPr lang="en-US" altLang="zh-CN" dirty="0"/>
              <a:t>ROI</a:t>
            </a:r>
            <a:r>
              <a:rPr lang="zh-CN" altLang="en-US" dirty="0"/>
              <a:t>）并且提取</a:t>
            </a:r>
            <a:r>
              <a:rPr lang="en-US" altLang="zh-CN" dirty="0"/>
              <a:t>HOG</a:t>
            </a:r>
            <a:r>
              <a:rPr lang="zh-CN" altLang="en-US" dirty="0"/>
              <a:t>特征</a:t>
            </a:r>
            <a:endParaRPr lang="en-US" altLang="zh-CN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004C-BDDE-4E48-A100-3B4BD1811B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这里需要讲解两个</a:t>
            </a:r>
            <a:r>
              <a:rPr lang="en-US" altLang="zh-CN" dirty="0"/>
              <a:t>batch</a:t>
            </a:r>
            <a:r>
              <a:rPr lang="zh-CN" altLang="en-US" dirty="0"/>
              <a:t>方式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004C-BDDE-4E48-A100-3B4BD1811B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这里需要讲解两个</a:t>
            </a:r>
            <a:r>
              <a:rPr lang="en-US" altLang="zh-CN" dirty="0"/>
              <a:t>batch</a:t>
            </a:r>
            <a:r>
              <a:rPr lang="zh-CN" altLang="en-US" dirty="0"/>
              <a:t>方式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004C-BDDE-4E48-A100-3B4BD1811B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27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F5960-8DEC-45B9-8D56-395256D1C130}" type="datetimeFigureOut">
              <a:rPr lang="zh-CN" altLang="en-US" smtClean="0"/>
              <a:t>2024-05-20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47CC2-0E82-446E-AD10-EFC121D6F8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30.xml"/><Relationship Id="rId26" Type="http://schemas.openxmlformats.org/officeDocument/2006/relationships/tags" Target="../tags/tag15.xml"/><Relationship Id="rId3" Type="http://schemas.openxmlformats.org/officeDocument/2006/relationships/tags" Target="../tags/tag3.xml"/><Relationship Id="rId21" Type="http://schemas.openxmlformats.org/officeDocument/2006/relationships/image" Target="../media/image80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60.png"/><Relationship Id="rId25" Type="http://schemas.openxmlformats.org/officeDocument/2006/relationships/image" Target="../media/image100.png"/><Relationship Id="rId33" Type="http://schemas.openxmlformats.org/officeDocument/2006/relationships/image" Target="../media/image14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4.xml"/><Relationship Id="rId20" Type="http://schemas.openxmlformats.org/officeDocument/2006/relationships/tags" Target="../tags/tag70.xml"/><Relationship Id="rId29" Type="http://schemas.openxmlformats.org/officeDocument/2006/relationships/image" Target="../media/image1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130.xml"/><Relationship Id="rId32" Type="http://schemas.openxmlformats.org/officeDocument/2006/relationships/tags" Target="../tags/tag22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2.xml"/><Relationship Id="rId23" Type="http://schemas.openxmlformats.org/officeDocument/2006/relationships/image" Target="../media/image90.png"/><Relationship Id="rId28" Type="http://schemas.openxmlformats.org/officeDocument/2006/relationships/tags" Target="../tags/tag17.xml"/><Relationship Id="rId10" Type="http://schemas.openxmlformats.org/officeDocument/2006/relationships/tags" Target="../tags/tag10.xml"/><Relationship Id="rId19" Type="http://schemas.openxmlformats.org/officeDocument/2006/relationships/image" Target="../media/image70.png"/><Relationship Id="rId31" Type="http://schemas.openxmlformats.org/officeDocument/2006/relationships/image" Target="../media/image13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100.xml"/><Relationship Id="rId27" Type="http://schemas.openxmlformats.org/officeDocument/2006/relationships/image" Target="../media/image110.png"/><Relationship Id="rId30" Type="http://schemas.openxmlformats.org/officeDocument/2006/relationships/tags" Target="../tags/tag19.xml"/><Relationship Id="rId8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8.xml"/><Relationship Id="rId1" Type="http://schemas.openxmlformats.org/officeDocument/2006/relationships/tags" Target="../tags/tag16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 flipH="1">
            <a:off x="574674" y="2768812"/>
            <a:ext cx="11097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cuKCF</a:t>
            </a:r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en-US" altLang="zh-CN" sz="3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Accelerated Object Tracking System with CUDA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17343" y="615695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2024-5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B09C09-5F65-7465-6878-7E00302E3C49}"/>
              </a:ext>
            </a:extLst>
          </p:cNvPr>
          <p:cNvGrpSpPr/>
          <p:nvPr/>
        </p:nvGrpSpPr>
        <p:grpSpPr>
          <a:xfrm>
            <a:off x="7594899" y="4077148"/>
            <a:ext cx="3675871" cy="1628956"/>
            <a:chOff x="3388659" y="4216998"/>
            <a:chExt cx="3675871" cy="162895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4D79505-BEC2-E0E5-234E-87C6DB513B78}"/>
                </a:ext>
              </a:extLst>
            </p:cNvPr>
            <p:cNvGrpSpPr/>
            <p:nvPr/>
          </p:nvGrpSpPr>
          <p:grpSpPr>
            <a:xfrm>
              <a:off x="3388659" y="4216998"/>
              <a:ext cx="2172302" cy="1161758"/>
              <a:chOff x="3388659" y="4216998"/>
              <a:chExt cx="2172302" cy="1161758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11FA0E9-B535-4893-F17E-6CFEA3DAD8C2}"/>
                  </a:ext>
                </a:extLst>
              </p:cNvPr>
              <p:cNvSpPr txBox="1"/>
              <p:nvPr/>
            </p:nvSpPr>
            <p:spPr>
              <a:xfrm>
                <a:off x="3388659" y="4216998"/>
                <a:ext cx="2157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董亚竺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2021213628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91F7F6A-B603-DB6C-514F-6B0EBF30F5E1}"/>
                  </a:ext>
                </a:extLst>
              </p:cNvPr>
              <p:cNvSpPr txBox="1"/>
              <p:nvPr/>
            </p:nvSpPr>
            <p:spPr>
              <a:xfrm>
                <a:off x="3402998" y="4613211"/>
                <a:ext cx="2138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周睿杰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2021213611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DF0236-2F5B-6CEE-4C72-AA8349DD1874}"/>
                  </a:ext>
                </a:extLst>
              </p:cNvPr>
              <p:cNvSpPr txBox="1"/>
              <p:nvPr/>
            </p:nvSpPr>
            <p:spPr>
              <a:xfrm>
                <a:off x="3402998" y="5009424"/>
                <a:ext cx="2157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黄敬元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2021213611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EC12AF-8E59-2048-1004-215EF3C9EE8E}"/>
                </a:ext>
              </a:extLst>
            </p:cNvPr>
            <p:cNvSpPr txBox="1"/>
            <p:nvPr/>
          </p:nvSpPr>
          <p:spPr>
            <a:xfrm>
              <a:off x="4340707" y="5476622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（仅按姓氏首字母排序）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483" y="206827"/>
            <a:ext cx="331540" cy="742407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11523" y="6333308"/>
            <a:ext cx="240100" cy="415834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31817" y="490802"/>
            <a:ext cx="10045337" cy="3656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61535" y="6549933"/>
            <a:ext cx="10249988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598" y="155904"/>
            <a:ext cx="5886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KCF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598" y="544769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算法流程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330465" y="6387336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406048" y="1389679"/>
                <a:ext cx="9911715" cy="4523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1. 在视频第一帧中选择初始的目标，扩大2.5倍，得到大小为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w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h</m:t>
                    </m:r>
                  </m:oMath>
                </a14:m>
                <a:r>
                  <a:rPr lang="zh-CN" altLang="en-US" dirty="0"/>
                  <a:t>的ROI。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2. 计算第一帧ROI的HOG特征，得到大小为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w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h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×36</m:t>
                    </m:r>
                  </m:oMath>
                </a14:m>
                <a:r>
                  <a:rPr lang="zh-CN" altLang="en-US" dirty="0"/>
                  <a:t> 的HOG特征图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3. 使用高斯函数得到长宽和HOG特征图维度相同的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矩阵y 。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4. 使用快速核相关公式得到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𝑥𝑥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5. 根据HOG特征，训练非线性回归器：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6. 在下一帧中，基于上一帧的目标中心，找到大小为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w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h</m:t>
                    </m:r>
                  </m:oMath>
                </a14:m>
                <a:r>
                  <a:rPr lang="zh-CN" altLang="en-US" dirty="0"/>
                  <a:t> 的ROI，求HOG特征，之后，使用快速核相关求得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𝑥𝑥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7. 计算傅立叶下的响应，最终的响应矩阵：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8. 找到响应矩阵响应值最大的位置。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9. 模型更新， 得到新的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𝛼</m:t>
                    </m:r>
                  </m:oMath>
                </a14:m>
                <a:r>
                  <a:rPr lang="zh-CN" altLang="en-US" dirty="0"/>
                  <a:t> ,m为学习率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10. 重复6-9步骤</a:t>
                </a: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048" y="1389679"/>
                <a:ext cx="9911715" cy="4523105"/>
              </a:xfrm>
              <a:prstGeom prst="rect">
                <a:avLst/>
              </a:prstGeom>
              <a:blipFill>
                <a:blip r:embed="rId3"/>
                <a:stretch>
                  <a:fillRect l="-554" t="-809" b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334E55B0-647D-440b-865C-3EC943EB4CBC-5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180" y="3756025"/>
            <a:ext cx="1513205" cy="648970"/>
          </a:xfrm>
          <a:prstGeom prst="rect">
            <a:avLst/>
          </a:prstGeom>
        </p:spPr>
      </p:pic>
      <p:pic>
        <p:nvPicPr>
          <p:cNvPr id="14" name="334E55B0-647D-440b-865C-3EC943EB4CBC-6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335" y="5146675"/>
            <a:ext cx="376745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0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483" y="206827"/>
            <a:ext cx="331540" cy="742407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11523" y="6333308"/>
            <a:ext cx="240100" cy="415834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31817" y="490802"/>
            <a:ext cx="10045337" cy="3656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61535" y="6549933"/>
            <a:ext cx="10249988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598" y="155904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KCF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基本模型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598" y="544769"/>
            <a:ext cx="946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岭回归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330465" y="6387336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4</a:t>
            </a:r>
            <a:endParaRPr lang="zh-CN" altLang="en-US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9810" y="1553845"/>
            <a:ext cx="99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/>
              <a:t>KCF的基本模型是岭回归器：</a:t>
            </a:r>
          </a:p>
        </p:txBody>
      </p:sp>
      <p:pic>
        <p:nvPicPr>
          <p:cNvPr id="17" name="334E55B0-647D-440b-865C-3EC943EB4CBC-7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521" y="2145030"/>
            <a:ext cx="1664335" cy="3708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92798" y="2549998"/>
            <a:ext cx="28314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/>
            <a:r>
              <a:rPr lang="zh-CN" altLang="en-US" dirty="0"/>
              <a:t>岭回归的目标函数：</a:t>
            </a:r>
          </a:p>
        </p:txBody>
      </p:sp>
      <p:pic>
        <p:nvPicPr>
          <p:cNvPr id="21" name="334E55B0-647D-440b-865C-3EC943EB4CBC-8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3300095"/>
            <a:ext cx="3939278" cy="50355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810" y="3924300"/>
            <a:ext cx="4608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/>
              <a:t>基于岭回归的复数域的闭式解：</a:t>
            </a:r>
          </a:p>
        </p:txBody>
      </p:sp>
      <p:pic>
        <p:nvPicPr>
          <p:cNvPr id="29" name="334E55B0-647D-440b-865C-3EC943EB4CBC-9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208" y="4413250"/>
            <a:ext cx="3314962" cy="3238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019810" y="4857750"/>
            <a:ext cx="848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/>
              <a:t>经过傅立叶变换对角化求解后，可以得出参数w的解：</a:t>
            </a:r>
          </a:p>
        </p:txBody>
      </p:sp>
      <p:pic>
        <p:nvPicPr>
          <p:cNvPr id="31" name="334E55B0-647D-440b-865C-3EC943EB4CBC-10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550" y="5346700"/>
            <a:ext cx="2209165" cy="695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483" y="206827"/>
            <a:ext cx="331540" cy="742407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11523" y="6333308"/>
            <a:ext cx="240100" cy="415834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31817" y="490802"/>
            <a:ext cx="10045337" cy="3656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61535" y="6549933"/>
            <a:ext cx="10249988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598" y="155904"/>
            <a:ext cx="9950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KCF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598" y="544769"/>
            <a:ext cx="1710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非线形核函数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330465" y="6387336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078865" y="1452245"/>
                <a:ext cx="85020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/>
                <a:r>
                  <a:rPr lang="zh-CN" altLang="en-US" dirty="0"/>
                  <a:t>找到一个非线形映射函数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𝜑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zh-CN" altLang="en-US" dirty="0"/>
                  <a:t>使得在高维空间线性可分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65" y="1452245"/>
                <a:ext cx="850201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334E55B0-647D-440b-865C-3EC943EB4CBC-11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265" y="2002790"/>
            <a:ext cx="2334260" cy="375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617980" y="2560320"/>
                <a:ext cx="656272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𝜔</m:t>
                    </m:r>
                  </m:oMath>
                </a14:m>
                <a:r>
                  <a:rPr lang="zh-CN" altLang="en-US"/>
                  <a:t>可以用训练样本表示为：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80" y="2560320"/>
                <a:ext cx="6562725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334E55B0-647D-440b-865C-3EC943EB4CBC-12" descr="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275" y="3110865"/>
            <a:ext cx="1920240" cy="821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617980" y="4114165"/>
                <a:ext cx="64604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现在问题转化为最优化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𝛼</m:t>
                    </m:r>
                  </m:oMath>
                </a14:m>
                <a:r>
                  <a:rPr lang="zh-CN" altLang="en-US"/>
                  <a:t>，最终求解结果为：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80" y="4114165"/>
                <a:ext cx="6460490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334E55B0-647D-440b-865C-3EC943EB4CBC-13" descr="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265" y="4664710"/>
            <a:ext cx="2468245" cy="370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483" y="206827"/>
            <a:ext cx="331540" cy="742407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11523" y="6333308"/>
            <a:ext cx="240100" cy="415834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31817" y="490802"/>
            <a:ext cx="10045337" cy="3656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61535" y="6549933"/>
            <a:ext cx="10249988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598" y="155904"/>
            <a:ext cx="12553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kcf</a:t>
            </a:r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基本模型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598" y="544769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快速核相关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330465" y="6387336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6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45210" y="1619250"/>
            <a:ext cx="99320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10000"/>
              </a:lnSpc>
            </a:pPr>
            <a:r>
              <a:rPr lang="zh-CN" altLang="en-US" dirty="0"/>
              <a:t>核矩阵</a:t>
            </a:r>
            <a:r>
              <a:rPr lang="en-US" altLang="zh-CN" dirty="0"/>
              <a:t>K</a:t>
            </a:r>
            <a:r>
              <a:rPr lang="zh-CN" altLang="en-US" dirty="0"/>
              <a:t>计算的时间复杂度和空间复杂度都很高。</a:t>
            </a:r>
          </a:p>
          <a:p>
            <a:pPr indent="457200">
              <a:lnSpc>
                <a:spcPct val="110000"/>
              </a:lnSpc>
            </a:pPr>
            <a:r>
              <a:rPr lang="zh-CN" altLang="en-US" dirty="0"/>
              <a:t>作者提出：如果能证明核矩阵K是循环矩阵，就可以对K进行对角化加速求解过程。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64895" y="2502535"/>
            <a:ext cx="100463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/>
              <a:t>文中给出定理：给定循环矩阵C(x)，如果核函数K对于任何循环矩阵M满足：</a:t>
            </a:r>
          </a:p>
          <a:p>
            <a:pPr indent="457200"/>
            <a:endParaRPr lang="zh-CN" altLang="en-US" dirty="0"/>
          </a:p>
          <a:p>
            <a:pPr indent="457200"/>
            <a:endParaRPr lang="zh-CN" altLang="en-US" dirty="0"/>
          </a:p>
          <a:p>
            <a:pPr indent="457200"/>
            <a:r>
              <a:rPr lang="zh-CN" altLang="en-US" dirty="0"/>
              <a:t>则K也是循环矩阵。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45210" y="3817620"/>
            <a:ext cx="1024953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457200">
              <a:lnSpc>
                <a:spcPct val="120000"/>
              </a:lnSpc>
            </a:pPr>
            <a:r>
              <a:rPr lang="zh-CN" altLang="en-US" dirty="0"/>
              <a:t>以下核函数均满足上述定理：</a:t>
            </a:r>
            <a:r>
              <a:rPr lang="zh-CN" altLang="en-US" dirty="0">
                <a:sym typeface="+mn-ea"/>
              </a:rPr>
              <a:t>径向基函数核，径向基函数核，加权核，指数加权核</a:t>
            </a:r>
            <a:endParaRPr lang="zh-CN" altLang="en-US" dirty="0"/>
          </a:p>
        </p:txBody>
      </p:sp>
      <p:pic>
        <p:nvPicPr>
          <p:cNvPr id="2" name="334E55B0-647D-440b-865C-3EC943EB4CBC-18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60" y="2924175"/>
            <a:ext cx="3023235" cy="327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88770" y="4606925"/>
            <a:ext cx="6767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至此，模型求解公式为：</a:t>
            </a:r>
          </a:p>
        </p:txBody>
      </p:sp>
      <p:pic>
        <p:nvPicPr>
          <p:cNvPr id="6" name="334E55B0-647D-440b-865C-3EC943EB4CBC-19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60" y="5013960"/>
            <a:ext cx="1778000" cy="763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483" y="206827"/>
            <a:ext cx="331540" cy="742407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11523" y="6333308"/>
            <a:ext cx="240100" cy="415834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31817" y="490802"/>
            <a:ext cx="10045337" cy="3656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61535" y="6549933"/>
            <a:ext cx="10249988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598" y="155904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What is KCF?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598" y="544769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代码流程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330465" y="6387336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406048" y="1389679"/>
                <a:ext cx="9911715" cy="4523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1. 在视频第一帧中选择初始的目标，扩大2.5倍，得到大小为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w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h</m:t>
                    </m:r>
                  </m:oMath>
                </a14:m>
                <a:r>
                  <a:rPr lang="zh-CN" altLang="en-US" dirty="0"/>
                  <a:t>的ROI。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2. 计算第一帧ROI的HOG特征，得到大小为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w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h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×36</m:t>
                    </m:r>
                  </m:oMath>
                </a14:m>
                <a:r>
                  <a:rPr lang="zh-CN" altLang="en-US" dirty="0"/>
                  <a:t> 的HOG特征图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3. 使用高斯函数得到长宽和HOG特征图维度相同的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矩阵y 。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4. 使用快速核相关公式得到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𝑥𝑥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5. 根据HOG特征，训练非线性回归器：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6. 在下一帧中，基于上一帧的目标中心，找到大小为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w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h</m:t>
                    </m:r>
                  </m:oMath>
                </a14:m>
                <a:r>
                  <a:rPr lang="zh-CN" altLang="en-US" dirty="0"/>
                  <a:t> 的ROI，求HOG特征，之后，使用快速核相关求得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𝑥𝑥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7. 计算傅立叶下的响应，最终的响应矩阵：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8. 找到响应矩阵响应值最大的位置。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9. 模型更新， 得到新的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𝛼</m:t>
                    </m:r>
                  </m:oMath>
                </a14:m>
                <a:r>
                  <a:rPr lang="zh-CN" altLang="en-US" dirty="0"/>
                  <a:t> ,m为学习率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10. 重复6-9步骤</a:t>
                </a: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048" y="1389679"/>
                <a:ext cx="9911715" cy="4523105"/>
              </a:xfrm>
              <a:prstGeom prst="rect">
                <a:avLst/>
              </a:prstGeom>
              <a:blipFill>
                <a:blip r:embed="rId3"/>
                <a:stretch>
                  <a:fillRect l="-554" t="-809" b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334E55B0-647D-440b-865C-3EC943EB4CBC-5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23148"/>
            <a:ext cx="1513205" cy="648970"/>
          </a:xfrm>
          <a:prstGeom prst="rect">
            <a:avLst/>
          </a:prstGeom>
        </p:spPr>
      </p:pic>
      <p:pic>
        <p:nvPicPr>
          <p:cNvPr id="14" name="334E55B0-647D-440b-865C-3EC943EB4CBC-6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288" y="5033964"/>
            <a:ext cx="3767455" cy="333375"/>
          </a:xfrm>
          <a:prstGeom prst="rect">
            <a:avLst/>
          </a:prstGeom>
        </p:spPr>
      </p:pic>
      <p:pic>
        <p:nvPicPr>
          <p:cNvPr id="3" name="图片 2" descr="image">
            <a:extLst>
              <a:ext uri="{FF2B5EF4-FFF2-40B4-BE49-F238E27FC236}">
                <a16:creationId xmlns:a16="http://schemas.microsoft.com/office/drawing/2014/main" id="{4C8138EF-AE44-7342-A567-78AAC1D07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90" y="1452674"/>
            <a:ext cx="4077601" cy="43971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483" y="206827"/>
            <a:ext cx="331540" cy="742407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11523" y="6333308"/>
            <a:ext cx="240100" cy="415834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31817" y="490802"/>
            <a:ext cx="10045337" cy="3656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61535" y="6549933"/>
            <a:ext cx="10249988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598" y="155904"/>
            <a:ext cx="5886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90204" pitchFamily="34" charset="0"/>
                <a:cs typeface="Arial" panose="020B0604020202090204" pitchFamily="34" charset="0"/>
              </a:rPr>
              <a:t>KCF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598" y="544769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算法流程图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330465" y="6387336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64205" y="1827530"/>
                <a:ext cx="1545590" cy="6851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第一帧采样并映射到高维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𝜑</m:t>
                    </m:r>
                    <m:r>
                      <a:rPr lang="en-US" altLang="zh-CN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</m:oMath>
                </a14:m>
                <a:r>
                  <a:rPr lang="en-US" altLang="zh-CN" sz="1600" dirty="0">
                    <a:sym typeface="+mn-ea"/>
                  </a:rPr>
                  <a:t>X)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205" y="1827530"/>
                <a:ext cx="1545590" cy="685165"/>
              </a:xfrm>
              <a:prstGeom prst="rect">
                <a:avLst/>
              </a:prstGeom>
              <a:blipFill rotWithShape="1">
                <a:blip r:embed="rId17"/>
                <a:stretch>
                  <a:fillRect l="-411" t="-3336" r="-411" b="-3429"/>
                </a:stretch>
              </a:blip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899160" y="1827530"/>
            <a:ext cx="1545590" cy="6851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第一帧选取</a:t>
            </a:r>
            <a:r>
              <a:rPr lang="en-US" altLang="zh-CN" sz="1400" dirty="0"/>
              <a:t>ROI</a:t>
            </a:r>
            <a:r>
              <a:rPr lang="zh-CN" altLang="en-US" sz="1400" dirty="0"/>
              <a:t>框，提取</a:t>
            </a:r>
            <a:r>
              <a:rPr lang="en-US" altLang="zh-CN" sz="1400" dirty="0"/>
              <a:t>HOG</a:t>
            </a:r>
            <a:r>
              <a:rPr lang="zh-CN" altLang="en-US" sz="1400" dirty="0"/>
              <a:t>特征</a:t>
            </a:r>
          </a:p>
          <a:p>
            <a:pPr algn="ctr"/>
            <a:r>
              <a:rPr lang="en-US" altLang="zh-CN" sz="1400" dirty="0"/>
              <a:t>X</a:t>
            </a:r>
          </a:p>
        </p:txBody>
      </p:sp>
      <p:cxnSp>
        <p:nvCxnSpPr>
          <p:cNvPr id="8" name="直接箭头连接符 7"/>
          <p:cNvCxnSpPr>
            <a:stCxn id="6" idx="3"/>
            <a:endCxn id="3" idx="1"/>
          </p:cNvCxnSpPr>
          <p:nvPr/>
        </p:nvCxnSpPr>
        <p:spPr>
          <a:xfrm>
            <a:off x="2444750" y="2170430"/>
            <a:ext cx="7194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>
                <p:custDataLst>
                  <p:tags r:id="rId2"/>
                </p:custDataLst>
              </p:nvPr>
            </p:nvSpPr>
            <p:spPr>
              <a:xfrm>
                <a:off x="5323205" y="1827530"/>
                <a:ext cx="1545590" cy="6851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>
                    <a:sym typeface="+mn-ea"/>
                  </a:rPr>
                  <a:t>循环矩阵采样，获得正负样本</a:t>
                </a:r>
                <a:endParaRPr lang="zh-CN" altLang="en-US" sz="1600"/>
              </a:p>
              <a:p>
                <a:pPr algn="ctr"/>
                <a:r>
                  <a:rPr lang="en-US" altLang="zh-CN" sz="1600">
                    <a:sym typeface="+mn-ea"/>
                  </a:rPr>
                  <a:t>C(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𝜑</m:t>
                    </m:r>
                    <m:r>
                      <a:rPr lang="en-US" altLang="zh-CN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</m:oMath>
                </a14:m>
                <a:r>
                  <a:rPr lang="en-US" altLang="zh-CN" sz="1600">
                    <a:sym typeface="+mn-ea"/>
                  </a:rPr>
                  <a:t>X))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5323205" y="1827530"/>
                <a:ext cx="1545590" cy="685165"/>
              </a:xfrm>
              <a:prstGeom prst="rect">
                <a:avLst/>
              </a:prstGeom>
              <a:blipFill rotWithShape="1">
                <a:blip r:embed="rId19"/>
                <a:stretch>
                  <a:fillRect l="-411" t="-3336" r="-411" b="-3429"/>
                </a:stretch>
              </a:blip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3" idx="3"/>
            <a:endCxn id="12" idx="1"/>
          </p:cNvCxnSpPr>
          <p:nvPr/>
        </p:nvCxnSpPr>
        <p:spPr>
          <a:xfrm>
            <a:off x="4709795" y="2170430"/>
            <a:ext cx="6134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24" idx="1"/>
          </p:cNvCxnSpPr>
          <p:nvPr>
            <p:custDataLst>
              <p:tags r:id="rId3"/>
            </p:custDataLst>
          </p:nvPr>
        </p:nvCxnSpPr>
        <p:spPr>
          <a:xfrm>
            <a:off x="6868795" y="2170430"/>
            <a:ext cx="7194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7588250" y="1827530"/>
            <a:ext cx="1545590" cy="6851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/>
              <a:t>傅立叶变换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7583805" y="656590"/>
                <a:ext cx="1545590" cy="6851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/>
                  <a:t>初始化滤波器</a:t>
                </a:r>
              </a:p>
              <a:p>
                <a:pPr algn="ctr"/>
                <a:r>
                  <a:rPr lang="en-US" altLang="zh-CN"/>
                  <a:t>W</a:t>
                </a:r>
                <a:r>
                  <a:rPr lang="en-US" altLang="zh-CN" sz="1200"/>
                  <a:t>0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 </m:t>
                    </m:r>
                  </m:oMath>
                </a14:m>
                <a:endParaRPr lang="en-US" altLang="zh-CN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7583805" y="656590"/>
                <a:ext cx="1545590" cy="685165"/>
              </a:xfrm>
              <a:prstGeom prst="rect">
                <a:avLst/>
              </a:prstGeom>
              <a:blipFill rotWithShape="1">
                <a:blip r:embed="rId21"/>
                <a:stretch>
                  <a:fillRect l="-411" t="-927" r="-411" b="-927"/>
                </a:stretch>
              </a:blip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>
            <a:stCxn id="24" idx="0"/>
            <a:endCxn id="25" idx="2"/>
          </p:cNvCxnSpPr>
          <p:nvPr/>
        </p:nvCxnSpPr>
        <p:spPr>
          <a:xfrm flipH="1" flipV="1">
            <a:off x="8356600" y="1341755"/>
            <a:ext cx="4445" cy="485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970395" y="1827530"/>
            <a:ext cx="613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FFT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515985" y="1437640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iFFT</a:t>
            </a:r>
          </a:p>
        </p:txBody>
      </p:sp>
      <p:sp>
        <p:nvSpPr>
          <p:cNvPr id="29" name="矩形 28"/>
          <p:cNvSpPr/>
          <p:nvPr>
            <p:custDataLst>
              <p:tags r:id="rId6"/>
            </p:custDataLst>
          </p:nvPr>
        </p:nvSpPr>
        <p:spPr>
          <a:xfrm>
            <a:off x="9746615" y="1827530"/>
            <a:ext cx="1545590" cy="6851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/>
              <a:t>ROI</a:t>
            </a:r>
            <a:r>
              <a:rPr lang="zh-CN" altLang="en-US"/>
              <a:t>框相应</a:t>
            </a:r>
          </a:p>
          <a:p>
            <a:pPr algn="ctr"/>
            <a:r>
              <a:rPr lang="en-US" altLang="zh-CN"/>
              <a:t>Y</a:t>
            </a:r>
            <a:r>
              <a:rPr lang="en-US" altLang="zh-CN" sz="1400"/>
              <a:t>0</a:t>
            </a:r>
          </a:p>
        </p:txBody>
      </p:sp>
      <p:cxnSp>
        <p:nvCxnSpPr>
          <p:cNvPr id="30" name="直接箭头连接符 29"/>
          <p:cNvCxnSpPr>
            <a:stCxn id="29" idx="1"/>
            <a:endCxn id="24" idx="3"/>
          </p:cNvCxnSpPr>
          <p:nvPr/>
        </p:nvCxnSpPr>
        <p:spPr>
          <a:xfrm flipH="1">
            <a:off x="9133840" y="2170430"/>
            <a:ext cx="612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244965" y="1845945"/>
            <a:ext cx="53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>
                <p:custDataLst>
                  <p:tags r:id="rId7"/>
                </p:custDataLst>
              </p:nvPr>
            </p:nvSpPr>
            <p:spPr>
              <a:xfrm>
                <a:off x="931545" y="4991735"/>
                <a:ext cx="1414145" cy="6851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/>
                  <a:t>第</a:t>
                </a:r>
                <a:r>
                  <a:rPr lang="en-US" altLang="zh-CN" sz="1600"/>
                  <a:t>i+1</a:t>
                </a:r>
                <a:r>
                  <a:rPr lang="zh-CN" altLang="en-US" sz="1600"/>
                  <a:t>帧对第</a:t>
                </a:r>
                <a:r>
                  <a:rPr lang="en-US" altLang="zh-CN" sz="1600"/>
                  <a:t>i</a:t>
                </a:r>
                <a:r>
                  <a:rPr lang="zh-CN" altLang="en-US" sz="1600"/>
                  <a:t>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𝑅𝑂𝐼</m:t>
                        </m:r>
                      </m:e>
                      <m:sub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采样</m:t>
                    </m:r>
                  </m:oMath>
                </a14:m>
                <a:endParaRPr lang="zh-CN" alt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ctr"/>
                <a:r>
                  <a:rPr lang="en-US" altLang="zh-CN" sz="1600">
                    <a:sym typeface="+mn-ea"/>
                  </a:rPr>
                  <a:t>C(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𝜑</m:t>
                    </m:r>
                    <m:r>
                      <a:rPr lang="en-US" altLang="zh-CN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1600">
                    <a:sym typeface="+mn-ea"/>
                  </a:rPr>
                  <a:t>))</a:t>
                </a:r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931545" y="4991735"/>
                <a:ext cx="1414145" cy="685165"/>
              </a:xfrm>
              <a:prstGeom prst="rect">
                <a:avLst/>
              </a:prstGeom>
              <a:blipFill rotWithShape="1">
                <a:blip r:embed="rId23"/>
                <a:stretch>
                  <a:fillRect l="-449" t="-3800" r="-449" b="-3892"/>
                </a:stretch>
              </a:blip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>
            <p:custDataLst>
              <p:tags r:id="rId8"/>
            </p:custDataLst>
          </p:nvPr>
        </p:nvSpPr>
        <p:spPr>
          <a:xfrm>
            <a:off x="2945130" y="4991735"/>
            <a:ext cx="1201420" cy="6851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/>
              <a:t>傅立叶变换</a:t>
            </a:r>
          </a:p>
        </p:txBody>
      </p:sp>
      <p:cxnSp>
        <p:nvCxnSpPr>
          <p:cNvPr id="36" name="直接箭头连接符 35"/>
          <p:cNvCxnSpPr>
            <a:stCxn id="34" idx="3"/>
            <a:endCxn id="35" idx="1"/>
          </p:cNvCxnSpPr>
          <p:nvPr/>
        </p:nvCxnSpPr>
        <p:spPr>
          <a:xfrm>
            <a:off x="2345690" y="5334635"/>
            <a:ext cx="5994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463800" y="4996180"/>
            <a:ext cx="699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>
                <p:custDataLst>
                  <p:tags r:id="rId9"/>
                </p:custDataLst>
              </p:nvPr>
            </p:nvSpPr>
            <p:spPr>
              <a:xfrm>
                <a:off x="2773045" y="3631565"/>
                <a:ext cx="1545590" cy="6851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滤波器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2773045" y="3631565"/>
                <a:ext cx="1545590" cy="685165"/>
              </a:xfrm>
              <a:prstGeom prst="rect">
                <a:avLst/>
              </a:prstGeom>
              <a:blipFill rotWithShape="1">
                <a:blip r:embed="rId25"/>
                <a:stretch>
                  <a:fillRect l="-411" t="-927" r="-411" b="-927"/>
                </a:stretch>
              </a:blip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/>
          <p:cNvCxnSpPr>
            <a:stCxn id="40" idx="2"/>
            <a:endCxn id="35" idx="0"/>
          </p:cNvCxnSpPr>
          <p:nvPr/>
        </p:nvCxnSpPr>
        <p:spPr>
          <a:xfrm>
            <a:off x="3545840" y="4316730"/>
            <a:ext cx="0" cy="675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674110" y="4485640"/>
            <a:ext cx="62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883785" y="4991735"/>
                <a:ext cx="1545590" cy="6851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计算响应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4883785" y="4991735"/>
                <a:ext cx="1545590" cy="685165"/>
              </a:xfrm>
              <a:prstGeom prst="rect">
                <a:avLst/>
              </a:prstGeom>
              <a:blipFill rotWithShape="1">
                <a:blip r:embed="rId27"/>
                <a:stretch>
                  <a:fillRect l="-411" t="-927" r="-411" b="-927"/>
                </a:stretch>
              </a:blip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/>
          <p:cNvCxnSpPr>
            <a:stCxn id="35" idx="3"/>
            <a:endCxn id="48" idx="1"/>
          </p:cNvCxnSpPr>
          <p:nvPr/>
        </p:nvCxnSpPr>
        <p:spPr>
          <a:xfrm>
            <a:off x="4146550" y="5334635"/>
            <a:ext cx="7372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301490" y="4996180"/>
            <a:ext cx="627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>
                <p:custDataLst>
                  <p:tags r:id="rId11"/>
                </p:custDataLst>
              </p:nvPr>
            </p:nvSpPr>
            <p:spPr>
              <a:xfrm>
                <a:off x="7939405" y="4996180"/>
                <a:ext cx="1545590" cy="6851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定位结果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𝑅𝑂𝐼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zh-CN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7939405" y="4996180"/>
                <a:ext cx="1545590" cy="685165"/>
              </a:xfrm>
              <a:prstGeom prst="rect">
                <a:avLst/>
              </a:prstGeom>
              <a:blipFill rotWithShape="1">
                <a:blip r:embed="rId29"/>
                <a:stretch>
                  <a:fillRect l="-411" t="-927" r="-411" b="-927"/>
                </a:stretch>
              </a:blip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/>
          <p:cNvCxnSpPr>
            <a:stCxn id="48" idx="3"/>
            <a:endCxn id="51" idx="1"/>
          </p:cNvCxnSpPr>
          <p:nvPr/>
        </p:nvCxnSpPr>
        <p:spPr>
          <a:xfrm>
            <a:off x="6429375" y="5334635"/>
            <a:ext cx="1510030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>
                <p:custDataLst>
                  <p:tags r:id="rId12"/>
                </p:custDataLst>
              </p:nvPr>
            </p:nvSpPr>
            <p:spPr>
              <a:xfrm>
                <a:off x="7939405" y="3637915"/>
                <a:ext cx="1545590" cy="6851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  <a:p>
                <a:pPr algn="ctr"/>
                <a:r>
                  <a:rPr lang="zh-CN" altLang="en-US" sz="1600"/>
                  <a:t>采样样本训练滤波器</a:t>
                </a:r>
              </a:p>
              <a:p>
                <a:pPr algn="ctr"/>
                <a:r>
                  <a:rPr lang="en-US" altLang="zh-CN" sz="1600">
                    <a:sym typeface="+mn-ea"/>
                  </a:rPr>
                  <a:t>C(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𝜑</m:t>
                    </m:r>
                    <m:r>
                      <a:rPr lang="en-US" altLang="zh-CN" sz="16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1600">
                    <a:sym typeface="+mn-ea"/>
                  </a:rPr>
                  <a:t>))</a:t>
                </a:r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endParaRPr lang="zh-CN" altLang="en-US" sz="160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7939405" y="3637915"/>
                <a:ext cx="1545590" cy="685165"/>
              </a:xfrm>
              <a:prstGeom prst="rect">
                <a:avLst/>
              </a:prstGeom>
              <a:blipFill rotWithShape="1">
                <a:blip r:embed="rId31"/>
                <a:stretch>
                  <a:fillRect l="-411" t="-39203" r="-411" b="-39388"/>
                </a:stretch>
              </a:blip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>
            <p:custDataLst>
              <p:tags r:id="rId13"/>
            </p:custDataLst>
          </p:nvPr>
        </p:nvSpPr>
        <p:spPr>
          <a:xfrm>
            <a:off x="6376035" y="3631565"/>
            <a:ext cx="781685" cy="6851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傅立叶变换</a:t>
            </a:r>
          </a:p>
        </p:txBody>
      </p:sp>
      <p:cxnSp>
        <p:nvCxnSpPr>
          <p:cNvPr id="57" name="直接箭头连接符 56"/>
          <p:cNvCxnSpPr>
            <a:stCxn id="54" idx="1"/>
            <a:endCxn id="55" idx="3"/>
          </p:cNvCxnSpPr>
          <p:nvPr/>
        </p:nvCxnSpPr>
        <p:spPr>
          <a:xfrm flipH="1" flipV="1">
            <a:off x="7157720" y="3974465"/>
            <a:ext cx="781685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254240" y="3568065"/>
            <a:ext cx="588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>
                <p:custDataLst>
                  <p:tags r:id="rId14"/>
                </p:custDataLst>
              </p:nvPr>
            </p:nvSpPr>
            <p:spPr>
              <a:xfrm>
                <a:off x="4599940" y="3637915"/>
                <a:ext cx="1201420" cy="6851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  <a:p>
                <a:pPr algn="ctr"/>
                <a:r>
                  <a:rPr lang="zh-CN" altLang="en-US"/>
                  <a:t>训练滤波器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/>
              </a:p>
              <a:p>
                <a:pPr algn="ctr"/>
                <a:endParaRPr lang="zh-CN" altLang="en-US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4599940" y="3637915"/>
                <a:ext cx="1201420" cy="685165"/>
              </a:xfrm>
              <a:prstGeom prst="rect">
                <a:avLst/>
              </a:prstGeom>
              <a:blipFill rotWithShape="1">
                <a:blip r:embed="rId33"/>
                <a:stretch>
                  <a:fillRect l="-529" t="-30399" r="-529" b="-30584"/>
                </a:stretch>
              </a:blip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箭头连接符 60"/>
          <p:cNvCxnSpPr>
            <a:stCxn id="55" idx="1"/>
            <a:endCxn id="59" idx="3"/>
          </p:cNvCxnSpPr>
          <p:nvPr/>
        </p:nvCxnSpPr>
        <p:spPr>
          <a:xfrm flipH="1">
            <a:off x="5801360" y="3974465"/>
            <a:ext cx="574675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5861685" y="3625215"/>
            <a:ext cx="614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iFFT</a:t>
            </a:r>
          </a:p>
        </p:txBody>
      </p:sp>
      <p:cxnSp>
        <p:nvCxnSpPr>
          <p:cNvPr id="64" name="肘形连接符 63"/>
          <p:cNvCxnSpPr>
            <a:stCxn id="40" idx="0"/>
            <a:endCxn id="55" idx="0"/>
          </p:cNvCxnSpPr>
          <p:nvPr/>
        </p:nvCxnSpPr>
        <p:spPr>
          <a:xfrm rot="16200000" flipH="1">
            <a:off x="5156200" y="2021205"/>
            <a:ext cx="3175" cy="3221355"/>
          </a:xfrm>
          <a:prstGeom prst="bentConnector3">
            <a:avLst>
              <a:gd name="adj1" fmla="val -1344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709795" y="2779395"/>
            <a:ext cx="1327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FFT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483" y="206827"/>
            <a:ext cx="331540" cy="742407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11523" y="6333308"/>
            <a:ext cx="240100" cy="415834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31817" y="490802"/>
            <a:ext cx="10045337" cy="3656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61535" y="6549933"/>
            <a:ext cx="10249988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598" y="15590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算法缺陷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598" y="544769"/>
            <a:ext cx="1710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忽略颜色特征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330465" y="6387336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7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9D101B-6742-B440-5B90-102061E1F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25" y="1309218"/>
            <a:ext cx="3645919" cy="2364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D9D78A-FF8E-1F7F-5B2C-BEB32046A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1" y="1284132"/>
            <a:ext cx="3723267" cy="24150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310D9F-B77E-EC0B-2564-B635B0A96C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58" y="1203686"/>
            <a:ext cx="3895962" cy="25271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8B83102-7139-D3FC-866E-892AD45E07B9}"/>
              </a:ext>
            </a:extLst>
          </p:cNvPr>
          <p:cNvSpPr txBox="1"/>
          <p:nvPr/>
        </p:nvSpPr>
        <p:spPr>
          <a:xfrm>
            <a:off x="1870278" y="4386892"/>
            <a:ext cx="7116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提取</a:t>
            </a:r>
            <a:r>
              <a:rPr lang="en-US" altLang="zh-CN" dirty="0"/>
              <a:t>HSV</a:t>
            </a:r>
            <a:r>
              <a:rPr lang="zh-CN" altLang="en-US" dirty="0"/>
              <a:t>颜色直方图，根据颜色特征计算</a:t>
            </a:r>
            <a:r>
              <a:rPr lang="en-US" altLang="zh-CN" dirty="0"/>
              <a:t>ROI</a:t>
            </a:r>
            <a:r>
              <a:rPr lang="zh-CN" altLang="en-US" dirty="0"/>
              <a:t>框位置，和</a:t>
            </a:r>
            <a:r>
              <a:rPr lang="en-US" altLang="zh-CN" dirty="0"/>
              <a:t>HOG</a:t>
            </a:r>
            <a:r>
              <a:rPr lang="zh-CN" altLang="en-US" dirty="0"/>
              <a:t>特征计算出的</a:t>
            </a:r>
            <a:r>
              <a:rPr lang="en-US" altLang="zh-CN" dirty="0"/>
              <a:t>ROI</a:t>
            </a:r>
            <a:r>
              <a:rPr lang="zh-CN" altLang="en-US" dirty="0"/>
              <a:t>框进行加权得到最终</a:t>
            </a:r>
            <a:r>
              <a:rPr lang="en-US" altLang="zh-CN" dirty="0"/>
              <a:t>ROI</a:t>
            </a:r>
            <a:r>
              <a:rPr lang="zh-CN" altLang="en-US" dirty="0"/>
              <a:t>框位置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66D66F-3292-01A0-5E61-A6E0FE539946}"/>
              </a:ext>
            </a:extLst>
          </p:cNvPr>
          <p:cNvSpPr txBox="1"/>
          <p:nvPr/>
        </p:nvSpPr>
        <p:spPr>
          <a:xfrm>
            <a:off x="1283970" y="5335382"/>
            <a:ext cx="9624060" cy="911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结合KCF和DSST</a:t>
            </a:r>
            <a:r>
              <a:rPr lang="en-US" altLang="zh-CN" dirty="0"/>
              <a:t>,</a:t>
            </a:r>
            <a:r>
              <a:rPr lang="zh-CN" altLang="en-US" dirty="0"/>
              <a:t>利用KCF进行快速准确的位置估计，同时用DSST处理尺度变化。这样，跟踪器既能保持高效的位置跟踪，又能应对目标大小的变化，增强了整体的鲁棒性和精度。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483" y="206827"/>
            <a:ext cx="331540" cy="742407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11523" y="6333308"/>
            <a:ext cx="240100" cy="415834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31817" y="490802"/>
            <a:ext cx="10045337" cy="3656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61535" y="6549933"/>
            <a:ext cx="10249988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598" y="15590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算法优化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598" y="544769"/>
            <a:ext cx="26428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DSST</a:t>
            </a:r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算法，尺度优化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330465" y="63873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14</a:t>
            </a:r>
            <a:endParaRPr lang="zh-CN" altLang="en-US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483" y="206827"/>
            <a:ext cx="331540" cy="742407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11523" y="6333308"/>
            <a:ext cx="240100" cy="415834"/>
          </a:xfrm>
          <a:prstGeom prst="rect">
            <a:avLst/>
          </a:prstGeom>
          <a:solidFill>
            <a:srgbClr val="1A5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31817" y="490802"/>
            <a:ext cx="10045337" cy="3656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61535" y="6549933"/>
            <a:ext cx="10249988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82187">
                  <a:schemeClr val="accent1">
                    <a:lumMod val="60000"/>
                    <a:lumOff val="40000"/>
                  </a:schemeClr>
                </a:gs>
                <a:gs pos="5300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4598" y="15590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Arial" panose="020B0604020202090204" pitchFamily="34" charset="0"/>
                <a:cs typeface="Arial" panose="020B0604020202090204" pitchFamily="34" charset="0"/>
              </a:rPr>
              <a:t>特征提取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598" y="544769"/>
            <a:ext cx="1270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HOG</a:t>
            </a:r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特征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330465" y="6387336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</a:rPr>
              <a:t>3</a:t>
            </a:r>
          </a:p>
        </p:txBody>
      </p:sp>
      <p:pic>
        <p:nvPicPr>
          <p:cNvPr id="2" name="图片 1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45" y="1378585"/>
            <a:ext cx="4594860" cy="495490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649085" y="1627505"/>
            <a:ext cx="2697480" cy="3853815"/>
            <a:chOff x="12079" y="2563"/>
            <a:chExt cx="4248" cy="6069"/>
          </a:xfrm>
        </p:grpSpPr>
        <p:sp>
          <p:nvSpPr>
            <p:cNvPr id="6" name="文本框 5"/>
            <p:cNvSpPr txBox="1"/>
            <p:nvPr/>
          </p:nvSpPr>
          <p:spPr>
            <a:xfrm>
              <a:off x="12079" y="2563"/>
              <a:ext cx="42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灰度化和</a:t>
              </a:r>
              <a:r>
                <a:rPr lang="en-US" altLang="zh-CN"/>
                <a:t>gamma</a:t>
              </a:r>
              <a:r>
                <a:rPr lang="zh-CN" altLang="en-US"/>
                <a:t>矫正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12079" y="4095"/>
              <a:ext cx="42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计算梯度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2"/>
              </p:custDataLst>
            </p:nvPr>
          </p:nvSpPr>
          <p:spPr>
            <a:xfrm>
              <a:off x="12079" y="5423"/>
              <a:ext cx="42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统计</a:t>
              </a:r>
              <a:r>
                <a:rPr lang="en-US" altLang="zh-CN"/>
                <a:t>cell</a:t>
              </a:r>
              <a:r>
                <a:rPr lang="zh-CN" altLang="en-US"/>
                <a:t>内的梯度直方图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2079" y="6726"/>
              <a:ext cx="42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块归一化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079" y="8052"/>
              <a:ext cx="36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组合为HOG特征</a:t>
              </a: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5">
      <extobjdata type="334E55B0-647D-440b-865C-3EC943EB4CBC" data="ewoJIkltZ1NldHRpbmdKc29uIiA6ICJ7XCJkcGlcIjoyMDAwLFwiZm9ybWF0XCI6XCJQTkdcIixcInRyYW5zcGFyZW50XCI6dHJ1ZSxcImF1dG9cIjp0cnVlfSIsCgkiTGF0ZXgiIDogIlhGc2dYR2hoZEh0Y1lXeHdhR0Y5UFZ4bWNtRmplMXhvWVhSN2VYMTllMXhvWVhSN2EzMWVlM2g0ZlN0Y2JHRnRZbVJoZlNCY1hRPT0iLAoJIkxhdGV4SW1nQmFzZTY0IiA6ICJpVkJPUncwS0dnb0FBQUFOU1VoRVVnQUFCYzhBQUFKOUJBTUFBQUFSWlpkNUFBQUFNRkJNVkVYLy8vOEFBQUFBQUFBQUFBQUFBQUFBQUFBQUFBQUFBQUFBQUFBQUFBQUFBQUFBQUFBQUFBQUFBQUFBQUFBQUFBQXYzYUI3QUFBQUQzUlNUbE1BWnBsVWlYWkVNdThpM2J2TkVLdmFlM29oQUFBQUNYQklXWE1BQUE3RUFBQU94QUdWS3c0YkFBQWdBRWxFUVZSNEFlMTllMnd0VzNuZlBsdzR4Z1RudUNqS0creFVTcHFvQWJzUmFRSk5zcDFVYlZwUVloY1ZrcVpOYlFoU0VHcHJTKzJWTG1tUm5hUThMdUZpMDBTRUpoQTdVU2kzSmRTR2drUVIwclpTcEJBaVlxdks0MElSM2xGREg0VFVoOHRyNDNPNDAvWDYxbG96czliTTdGbXo5N3grKzQrOTE2ekhOOS8zVzcvNTlwcHYxbG96R09BREJEZ0N6d0FNUUtBSENEd1FiZlRBU3BqWWV3U0cwUmQ2andFQTZENENEMFFSWEhyM3V4a1dEaG5SdndnWWdFREhFYmpOZUI1Rld4MjNFdWIxSG9GZFFmVFA5UjRIQU5CdEJLUkRqNkxsYnBzSjYvcU9nSFRvVWZUNXZnTUIrenVOd0lJWXVQQ3Y5VTdiQ2VONmpzQytKanBjZXMrcDBHbnpqVU9Qb3AxT1d3cmplbzNBUTlxaFI5R1hlbzBFak84eUFvdUhGdEhoMHJ2YzFmMjI3YTJTNSsrU1AxL3VOeGl3dnJNSUtJZCsvL0phTW4ydnM1YkNzRjRqb0J6NjJlREpjT205SmtMSGpWY08vWEZtNW9wZyt1U280eGJEdkY0aThKajA0MXZNZUQ1VmwzMGU3aVVPTUxyYkNDeWRDbkxMQjBVeXpnaVgzdTB1NzZkMW54QThWMEZGTll5QlMrOG5GN3BzdFhMb3IxTTJTdHBQTHJ0c01tenJJd0tTMlRmRTdLVUw0ZURmM1Vjb1lIT0hFVkFPL1dQYXhLOFZSTmZFMS9sSUFJRTJJL0JKd2VzbkxCUFc0Tkl0TkpEc0NBSnlwTEpxV2ZNVVFmVDdOSmF4U3BBRUFtMUY0T21DMWZIRi8wT1JkOTVXazZBM0VFZ2pJQjM2ZXF4QUxoKzlIOHZEQVJCb013TFNvU2Rub011blJ1ZHROZ3k2QXdFYmdSRWZwYVNlZ3k2ZTh1eDdka1drZ1VDTEVmZ2FUdWdvSFRPWG9aaXpGbHNHMVlHQWhjQ0k4OXpsdWIwRlZtTWtnVUJMRUpEUGhzWU9iWi9FcjRESVZlS29qQ3dnMEd3RXJqbWIzVnRGYi9JaSt6RlNzeTJCZGtEQWo0QjA2TXZPQ3JjNDBhTlZaeGt5Z1VDckVCQU8zYmRmMFM0bk9sOTBoQThRYURjQ1lodysyZk1Zc1hBSWwrNkJCdG50UW1DTk05bS93a0tzbUhZUDROdGxKN1R0T1FKOGNKSXhkVXZNMzAwK00rMDVaREMvalFqd0tTMVp6NFQ0MDZTZE5ob0duWUZBRElIZG5QamhOYlpoak9HRmc1WWljRHZuSlhSUGhrTnZhYzlDN1RnQ0w0MGZwbzVla3NwQkJoQUFBa0FBQ0FBQklBQUVnQUFRQUFKQUFBZ0FBU0FBQklBQUVBQUNRQUFJQUFFZ0FBU0FBQkFBQWtBQUNBQUJJQUFFZ0FBUUFBSkFBQWdBQVNBQUJJQUFFQUFDUUFBSUFBRWdBQVNBQUJBQUFrQUFDQUFCSUFBRWdBQVFBQUpBQUFnQUFTQUFCSUFBRUFBQ1FBQUlBQUVnQUFTQUFCQUFBa0FBQ0FBQklBQUVHby9BNG9zK2RQakc5LzVFNC9XRWdrQWdCSUdYaVplMlJORXZySWRJUVZzZzBHd0Vucy8yOTVlZkd6QzkyVjBGN1FJUU1EeG5MM2J4dmFsTHk3LzFtVGYrMmFVK1FnSUl0QVdCVDVFN0Y3OWZ6Rkg3eWJ6VzUzSXFvUmdJTkE2QjIycDhUblJmemRSdzRWVFV5NjZVS1FHRlFLQVdCTFlGYzkvL2ZSOS9VREwrWHFZV1ExRTc4cjF6TjdNdENvRkFmUWlJZCtqZWZ5WlhnTDl6am4zR0djcncxOWJ4ejAxR0hSUUJnUVlpY00xb08xR3hGamtzeVJxbFB5Wm96cjV5NzFrYmFDcFU2akVDd291dktnQ0drc1laSkY2Uk5hSklYUm85Umc2bXR3cUJOY1pjL1M3b081TEdKMzRMUmtUMExYOGRsQUNCeGlId0ZFYmNpZmJnYXBDZUVUd2tua2ZMalRNRkNnRUJQd0pEeHR5SGRiRzRNYzI2MDZSN1VReGROR1pJdEFHQlJlN1FMN1dtNG1FUXkvSzZhNnFBbTFHTkdSSnRRT0Rwak5WZk5vcnlnUXovbkptc2VPcHBzcHhkSGZGOEhBR0JSaU93eVlocnVXOGkrbDJmMGxkRTlPeW5TcjdteUFjQ3RTREFoOXhQV0dlbWtZa093MWhsSWpra29tZkYycE9OY0F3RWFrYUFqMFRPTFIyK1Z2SDRjU3N2bHVUQlNQR3h4anV4Q2pnQUFnMUVZSnVSOXNqU1M0VVhvL3RXWGl4NUtta2VSUWV4YkJ3QWdTWWp3R011TWVkTjk1cStXODBsNG5ubWZKZ21td3pkK29nQUg2azhZaHV1bm94R2taMXBwVTBZM2JxRHRjcVJCQUpOUk9DWUVUM0cySDJXSVQ2WGJuWHBaalUrNEhIWFJTNFFhQW9DMTJ6bFhFeVhGY1h6Mk1EZHFzSEQ3dUxqRzl0WWRaRUVBZzFCZ0EvUjQ5RVR4bno1OFhoMFBiU3hZNUlOc1FacUFBRVBBbnlJZmhZck95V2l4M0xOd1M2VlowejdNcldSQWdLTlFPQ1kwWGJIMW9TN2VQbXhjNjMwSnBWL3hjcEVFZ2cwRzRIcjVEeEZtZ0hnbmNtaVBmNUJzeTJEZGtEQUlNRDlkM3dJb3U4MVBUTlpFRVkzNkNIVkdnVDQ1UE9EbUxaWE5ETHh6R1I1Z01yalFjbVlEQndBZ1lZaDhGUkcyNDJZVGl0RVpNK2tMclV1ZzlVNmlyWERBUkJvTUFKRFJ0aDRHUEdDaUg3WHJUYk5FUENPNGQzTmtBc0U2a1JnRkoraU94aVlJWGc4NktpVlBLWUxBV0YwalFrU1RVZUEwenErMzVZT3V2ajJzbGdob3NmdlladHVLZlRyTlFLYzF2RWhpaDZaK09aMHNYaWsvQ0NNM212cXRNdDRUdXR4VE9WOVJlUFlvaU83eGlGVk9MQnprUVlDVFViZ21MRjJQYWJnR3ZFNFBxTFJkY3lEMDdIT1F3SUlOQnlCYlVicnVJcDVEdnNXWFFnSW84ZUJ3MUdURWJoSUJsM01xb29OdDk2MG9oUmhkRGMreUcwaUF1bWdTeTZQK1JNbThjRnM5Q2IyS0hSeUlzQWY1OGVETGxlU3hjbkZHS2Excm9Bd3VnRUZxWVlqd0IvbmoyTTZyaERSZlZIeVlWNkZtRGdjQUlFbUlNQm5Lc2FETG16UUxqOXhSMitVMVZFWmhORU5LRWcxSElFN2pOUXhGZk9EaDZkMEpSekVHdUlBQ0RRWUFlYlJ2eEJUejZ6dzM0bmw2d016Rldhczg1QUFBZzFIWVBFMCtsaE1SVDBCd0JkVHdXejBHRjQ0YUFrQ2k2K0tLN3BQQTVPNG96ZVZqTXMvTXBsSUFZR1dJWkI3cTZrWDJ2bGNmc3NNaHJyOVJJQWNlblRpc1ovZnZvb1B3dWdlaEpEZEFnVE1DSHpMbyswdUVkMFhaL2UwUXpZUWFCQUN0R04wY25tZFVYR1RpSTR3dWdFRnFiWWhjRVUwOW14MU1SaGNVSTJEdHRrR2ZZR0FSbUNiYU95WmpHNnRLQjNyUmtnQWdiWWhvUDIxYndLQW1jVzczRGJib0M4UUlBVHlKd0NZTVBvbE5jSXZFR2diQW9iR094N1ZkUmo5eGxNQjJVQ2crUWprVGdBWVhORWdQdmJXbytaYkJnMkJnSVhBTWRIWU53RmdvTVBvdnJ0VlN4cVNRS0NoQ0d3VDBiMUJjaDFHLzJwRFRZQmFRQ0FmQVIxME9mZlYxVFZPZkRXUUR3U2Fqb0FKdXZnbUFKalo2S3ROTndiNkFRRWZBbWJieFNOUEZSTkdYL2ZVUURZUWFEd0MrYkZERTM5RUdMM3gzUWtGZlFoYzBiMm9OK2lTZnluNFpDTWZDRFFHZ1JVaWV2eTlvNVorK2xKQUdOMUNCY21XSVRBaW9oLzRGRWNZM1ljTTh0dURRSUdReWhwZENnaWp0NmRmb1drQ0FiTlByamVrY2twRVAwbTB4U0VRYUEwQ1pubVJUK1VDUHQvWEZQbEFvQ2tJM0NGMzdWMWVaSmFVZW4xK1U0eUJIa0RBaDhDUWlPNWQ5MnhlTVlvd3VnOUY1RGNlZ2Z3N1RUMk5GN1BSRzkrYlVOQ0xnTDdUUFBkVnVTS2ZqekM2RHlMa054NEJjNmU1NWROVkQyNHdHOTBIRWZJYmo0Q0pMdTc1ZE0wZjNQaGFJaDhJTkFVQi9mWWkvNjZLZW5CejBoU2xvUWNRbUJZQi9SWXU3NjZLWm5Dek9xMXcxQWNDVFVIZ21PNDB2ZEZGaE5HYjBsZlFJd0FCZmFmcG5idUlNSG9BdkdqYUZBUTJ5YVBmOVdtRU1Mb1BHZVMzQ0lFUkVmM01wL1FWMVVBWTNRY1I4cHVQQUxFNFFoaTkrWjBGRFVzallMWUEyUEhKUUJqZGh3enkyNE9BV2VCLzZWTWFZWFFmTXNodkR3SjZyd3Z2OHlLRTBkdlRtOURVaTRDT0hXSTJ1aGNqRkhRQUFiMit5THZYaGI0VUl1L2dwZ000d0lTT0k2Q0Q1TjRIbzdvR1pxTjNuQXVkTnU4T2hSZS81RE5UaDlHOVB0L1hFdmxBb0RFSWFLSjd0NHdlNWw0S2pURUdpZ0FCSHdLYTZIZDlOZGFJNk5qVXhRY1I4cHVQZ0I2WUhQaDBQU1dpbi90cUlCOElOQjZCNHp3YW16RDZSdU9OZ1lKQXdJZUFKdnFacDRhWmpiN2pxWUZzSU5COEJLN0lvNDg5dWlLTTdnRUcyYTFDUU4rTWpqMXE2ekQ2ZlU4RlpBT0JGaUNnaWI3cVVWYTdmSVRSUFFnaHV3MElhS0p2ZUxUZHBMR045NG1TcHlHeWdVQ0RFTkFqazFXUFVvZEVkRytnM2RNUTJVQ2dRUWpvU1YycmJxWDBOTjdvM0YwQnVVQ2dEUWpvRjg2TjNkcnFJWHEwNGE2QVhDRFFCZ1Qwam5TZU9QbzFqVnlpblRhWUF4MkJnQnNCdldiMHhGbHVWdHBGem5Ka0FvR1dJRUEzbSs1N3pjZTBRMGNZdlNVZENqWGRDTkRZeEQwM2NhU0pqakM2R3ova3RnU0JvYUt5TTB4dVlpNlJzN3dsTmtKTklEQzRvNGp1OU5oMEZiQTY3cUVOQUFRQ0xVR0FKbTI1eHVEV3JTakM2QzNwVDZqcFFXQkJlWFRYR3Y5OUttTy9HNTcyeUFZQzdVRGdRckY1T2FYdUlrVmtlSTJkVkRFeWdFQ2JFTmhYUkQ5SktmMlFLaEUvcVZKa0FJRldJVUN6WFZLdm5ETnJpeGpUWFVQNFZwa0paZnVPQUMwS1RWRjUyM2JvenFCTTM2R0QvYTFDWUtnSXZSSFhXb1JqOUNnZFlmUTRPamhxSHdMMEFzWTRseGRPR2YrL01GSVhBY0xvN2V0WGFKeEVRTVZkSmtkMndTYW4rREx4SEdGMEd4dWsyNG5BSnhTZFgyZXAvNDA4Ny9QbWlkR0dWWVlrRUdnbEFrdktwVnNQaFg2Szgvem1TQy9MNkhzWS9kWnFLM3NXU3NjUm9Bamo1Smt5LzRGcnp2Tm9QSGk2K09WZjhRYTlPeG9pNnRTSlB0OG1Rci92Kzk3K3F5Lzlibm4waXdNOTQ2dnZZWFQyU0dHakV4M2RkeU5FaUlYSXJuNmZ1QndNZGltdjV3NXR5QUpRZmVkSU4reS9kVWlVcHQ5N2U4eXlUVHFLaHg2N1lYTnhLOFF6NHEzaTlWR3p1UWpjT2lWT3k5LzdPMXhYblhtM3VaclBRYk5kanNrWDUzQWluR0wyQ0tnYlVFWDNmM3ZFejBpekE2TG9iUFlLTlBjTUtzaTYzRndOb2RrMENEejNRckU4dXZrTzJjNU02OXFhUmxEWDZncUhIa1hlMTVsMXpkN3UyL1BtNTN6bzBlZ05mL2lTUzJVcVRRNklvcVB1RysrMVVEODFXL2RXUVVHN0VYaXFkdkh0dGlOTSszMUNJVFdST1V3dVdqY0dBZDNGanpkR3Bma3JvdGNhUmhGYyt2emhuOHNaTjhtWDlUbTZxSy8yQ0Z0K3pJVjFOWnprbEloK1VNUEpHM0xLaFVNQ2dmM3VORVFwcUZFcEF1WlBlNk5TdWEwUzlsYUw1M0RwcmVxNndzcWF1WXY5RGJxb25SQnVScEx2ZTRYQlE4WDJJS0NETHFubHBPMnhJVlJUNWRBL3BpS3RYdzZWaC9ZTlJHQ2Yvclg3KzZoRU9mUjdldG9QWEhvRGlScXEwaG9SL2F1aGtscmJYam4wMWNGQXZUSGg0ZGFhQXNXOUNCRFBJOWJQL2Z3c3laQ0xtTTgxRkhERUY5YjJFNVd1V2EzZit0TGZDUUJxTmExNFVLVGlqSERwcmVUNVczNzIwcXUzWGtmM2hMZEt4d3VXNUlNRTliaE1EbVBnMGx2WTZYOThFVVdUNy9JcHZrOURsNi80YW5ROVh6cjBpYm9CVmJSL3BPdFdkOCsrZnllWlBQWllkazFFUC9OVTZIcTJZdmE3eWM1UENrQnUvUCtCVkJHL2pVS0F4dUNlbmpPckxwUkhhNVR5ODFCR092VDdodGp5MHRmRW40Y09PRWM0QWprZW0xNkZFZlYxNnFMYTdtWnNrSmFRZUJ5RHFZWlVveEF3cXlyY3o0T3VhT1RTMXlpNnZCbVBYZWJiQXBPUE5hb2ZvVXdPQXB0RTVPakdXWE9OeXJlY3hkM1B2QkFBeEt5WGF3dDdQQ09paGIxdXBpYTZGOHJwSWZxa2hjWlZvYkowNklsVlJidUMvT2RWeUllTStTQ2dvK1NzNjlZZHA5UkQ5RVJYTzZwMk0wczY5SjI0Y2ZLcEVWeDZISlZHSHcyRmI1SmZ5dzVOajZsODdDanNRWmJjanpMMUhQVFhCQ3huUFFDZ0t5WktoeVhadk9Fd2FxU0lQcmwwRlBZZ1M5aWZEckRJVUF5YnpZaFBPeERRUTNETzU2MjB6bnBMbDU2T1hLUkRkM2h1YjBFYVErUTBBQUZOWkU3MDliUkNldEhGT0YzV2g1eHJqb3R6a3MrYXQ2UVB1TFRPUmhORlovMTJsRlovazNjbis2VC92Tk4xTzVnajRkbHdXU1lYR0k1ZFJjaHJIZ0pQa3p5V1pFNnJwNE9QUFYwN0poeTYrMEhhWUlXREZudU9sTVlQT1UxQlFBOU5XS2M1T2xSZkI4dE5VWGl1ZWtpSDdoalJjUzNrRm5XcmMxVUlKeXVMd0IzdWx0VEg4WXhmREVSWmNVOGRsekRmZm5kWkRPYUhPRzQ5UlNZR1JCc09ybmhucWM5V1NtRzlyK1o1cXFnUEdlSmgyY1J4NXlLTmx5dW1OL3FBUlB0dFBDYVdSNjczRXoybVNudDZLeXF1ODR5cFcyTCs3azc3U2RBSEN5eWlPeFlRalJUUlV3OEcrd0FOczNFM2lqS2ZDVEY4K3J3ZFpadFljS1dvekg3MlVucnJMYnJTUmFtNm5jeGdMbjJjWlJpN1dkM0pLa2RaWXhBd042T09lNjZodWdyNjY3VjJjMTVDdDlsZmFCcEQ0V0tLNlBqaHZjdFVBeDFFWDA4VjlTWGo5bksycFUvWnlTNUhhVk1Rb0Nlak53NHlxKzJwTUF4dFNtZEJqL0lJeUpYUmIvejBVVnFFMm04UXc5QTBOTWhwSFFLTGJCanVlQ0xLN2FEWW9tUHczam96b1hEdkViaGdleGM1UVNDSDduOWc0bXlHVENEUVNBUldtRXZmY0duR1lzamlrL0hBeE5VTWVVQ2drUWp3V1YyT1IwVURtcWlPdVJ5TjdEWW9OUzBDL0c3VTlZUi9UZnJ6S0NlK051M3BVQjhJMUlUQUtXUDBlZXJjY3ZGdkZMMHpWWUlNSU5CS0JJNFowYTE5QmFVTlQxSCtIQU9YVnZZcGxIWWdJQ0xwcjQwWFBNRGRQUHRNZHVMNU9BSUM3VVZBak1hZmJldS9jQ0Y1SHYybG5ZczBFR2cxQW5JV3dJOFpHMjRSejMvUDVDRUZCRnFQZ0hEcDBYc3VwU0ZMMzZQY2VmVHpyYmNNQmdBQkN3SDFKb0NiVC8vTlYzLzhaNTV4U2p4L2pWVUZTU0RRQVFUZVJ0eTJmK0hQTzlDek1DR093TGJOY0puK2IvRWFPQUlDSFVCZzZlOGxtRDc1K3gyd0NpWUFnUlFDM3h4aittL3RwQ29nQXdoMEFvRUhQNkNwL3FabmRzSWlHQUVFbkFpOCtUa2ZPcHo4cHovNDRUMW5LVEtCQUJBQUFrQUFDQUFCSUFBRWdBQVFBQUpBQUFnQUFTQUFCSUFBRUFBQ1FBQUlBQUVnNEVKZzhiblArZENqMGV2ZjllMC82Q3BGSGhEb0JBSnYvbTc5ekRoNjB6L3FoRWt3QWdna0ViajlBa056bnZwdFBEaE9Rb1RqRGlEd1E0ZHhuck1kRTlZN1lCWk1BQUkyQW92SjZjdWM5Wk1OdXdyU1FLRDFDTnkrVHJwemNUeFpicjFsTUFBSUdBUnU2ZVd6MGU5Ky9hcysvak12b3VPYkhWTUpLU0RRY2dSb0Z5ZHpBN3I0TGNyRFl3T3psdmN0MURjSTZGMmNKajlxTXYrTllqcTJwRFNZSU5WcUJCWnBmQjRma2I5U01SM0Q5RmIzTHBUWENHd3FSc2Q1UGhnby91ZThsbEdMUVFJSU5CcUJuMU04ajdZU2F0SSt3K05FUGc2QlFBc1JJRHBIdjU5U2ZrVmVBcG12VGs4MVFnWVFhQ0lDaXhmS29UdEdLUFRlK0xGVDhWOStuak1ibVVDZ2lRZ29yeDNkN0RtMHl4cWxzemMvclRxYUlBc0lOQkdCSnlsL0hqbmZ5RWR2bFUrTzNya2xyT3pMVGJRSU9nR0JOQUpMTkhCNUlsM0djbTZyeThERjZQMG8rcnl6RVRLQlFPTVFlSWdjK29aYnRUVlpQcmxNRjIrNjMyV1pyb2djSUZBM0F2U0dWZCtyNC9XNzQ4ZHBUZGwvd1VFNkZ6bEFvSUVJYkpORFgvWW9SM0dYejZYS2wxalRjU29YR1VDZ2dRam9FUG9YZmNweE9vdFBhdXpDM3gzaXVrZjFTVUkrRUtnTkFUYk1scDlWcndwcWtKNk9KSDROYTdubmJaWlY4SEt6bVRHZHY0cmZ5ZnZMcVpPbEtzbzZnUUNOU3lKM3lFWFllS3c0K0pXa3hYZlkrcU5rWHFIalQxYkJhcWNNekNndTFBSDlxNlFkK3BuZjlxY3JTcVdtQVF5anJPdkRMM0F3Y3BLMGtzeU5qTk9pcUxjSTZHZEZOeGtRcU5mNFJkRk9vdEoxeVRENlFpV1VkZ3U1bTlBUmgwQ0FJYkJOYkVrTlN5eDQ5TjFvMHVzZlJ0RlhyWHFGay9yS29iTlgrT3Q2cmxWWU1WVHNLQUk2aGg0dFoxazRVa1JNWEEzOG1lbDVWanRmbWI0eHFKRGdKT3BMdnBNaXY4Y0k3Qk05TW01RkdUemJxbHJpVG8rL2JINnJESHJ3NkdWUVE1dlNDQ3l5c1lmOFBKSXBZNStxeFd2ZFlkbEg4YXhpUnhpakY4TUp0U3BDNEJORTROUnRadndFbk5IaUUvZmZRN2FQVjd4aTBhT1JGRGVMNzdpS1JSVkN2VTRqY0VGTWN5eTRzQTNuRDRiRTU5ek81VUZDNytQVVdNWFVnUmFvNUZiM2syTkpTaE5rOUFBQmMwOTRubTJ0bmlZUWk3SHdZRXdzSTF0SXJQVEJ6MVRIYlV2U0d6NWRhaWdWVXcwSG5VTmdYMU5rSjlzMm1wSWVuK0RJYnluUHNodWlGQWpVajhDU3ZoVk5QZkpNS0tjRDZiR0svSUhwY3FJbURvRkE0eERnMFVINVNjVEgwNXJxUzhJdU9tYU43V09rZ1VBakVWaVJMR2ZmNHp6OTlGM3J1bFZ6cmV4TUYwc0dra0JnMWdnc2FwNUhsM25uWXB5V24xV3JKc3ZCWTBnTER5U2JpWUFKOFNVZWVEclUzVlk4dDUvNDgzdlJBMGRkWkFHQlJpRXdKUEpHdVVQMHdRclZ2V3RNNFBlaVcrWVFLU0RRVEFUMERXYUJHT0V1RWQyYUc3alA4bkxIUE0wMEhWcjFDQUU5RXowOXpUeU53akVSM1ZvZ3pjYnQrV09ldENqa0FJRzVJcUM1RzJXdHVWQXFYUkhSRGJWNWJOM3k3M1BWSFNjREFvVVJ1Q0R1eGg5M3V0dmZvY3BtRWhlZlAzRHVybzFjSU5BWUJNeVNpOGk2d2ZTcFIvc3ZXbXVobjhxSXZ1NnJqM3dnMEJBRWFNRXpvK3RxdmtxbXRxNjdVbllIQUMwQkNTQXdld1IwSEtYUXppeG10c0FScVhaYWVvNHVTY0F2RUpnOUFtYUlYdUJlZEdCQ05EdEtOVDcwS1R0SGQvYlc0UXhBUUNLZ0o5NUdVWkdsQ21ibStySkNrQTltTmpxSXByN3RadmJoMDJvRXhMMm5HWFFYZUM0NkdCaWlFN241ME9jU1JHODFFenF1dkNBNjU2bjZuQlNncTE1aXBPOWNUNHY5RlJTUTNhd3E4T2pFaTliL0NxSmZHek8yQ2pETkVIMHNhM2QyaUE2aUcyYTBQTVdKcnBjTU1Wc3VDeERkYk1TaWlNNEQ2eHNGR3JhdUNvamVjbm9iOVRuUmpZY3V0bUdGZWJ4MEpxazdaUEtLWENFZ3VnRWVxZmtpd0ltdW4zUVdESWFuaUg1YXNDR0lQdC9PeGRrTUFwem8rK2F3ME1Rc0U0MDhGOVR0N3FJTERGME1OVnFlNGtSZk16WWNDT2JtZkJtaW40aWFmS0xMVms2YmRoYUQ2SVlhTFU5eG9sc21yQllocE5rczhVUlUzK3pzUkJjUTNlSkd1NU9NNk1aQkY1eUJtQ0E2WDFkZGNqTzZJcGRWblhWQTlIYXoyOUtlRWQwODZDeTRNMHVDNkh5T2wzVHRkWEp5SnVjRzBTMnF0RHZKaUc0RlhXSjdiM21wa3lENkxrTmd4MXNaQlVDZ0lRaGNtVXUxMkFna1FmVFRLQ3AyZ1RURVhxalJVd1JXRE5FTFJSY0hjYUx6eDAzNVcyVDBGRnVZM1NBRXJnM1JlUXdtL3hNbitqRnJ2cEhmQ0RXQVFNMElIQnFpbnhWU0pVNzBVV2VEaTRYQVFLVzJJR0R0dWxqd3NVK002UHl4Nk9mYllpdjA3REVDWnVaS29RV2pES2tZMGE4WTBZdjlFZlFZWTVqZUFBU3N1WXNGTnppUEVaMk5YTG81YzdFQlhRTVZxa1RBck9rdkdpVzBpYzcvRDZ5ZDZhcFVETEtBUUpVSVdNK0xpcXlNWnFjMm8vcVR3VEVqK25tVjZrQVdFSmdOQW5jWVZkV240RTJsVGZRTDF2Um9Ob3BCS2hDb0VvRmpvbm5oNXo0VzBmazhHWXhjcXV3T3lKb1ZBcnVHNkFmRnptRVJuVGRHektVWWJLaFZMd0pEUS9TQ2xEVkVmL2NoZTFwMFdhLytPRHNRS0lUQWlpSDZScUVHMXMzb0cxbmJnZ1A3WXFKUkN3ak1Db0Z0US9UMVl1Y3dIcDAzSFJkcmxGWHJ3Yyt3ZjRicVAzaEZlaGJvdlN2Yk5BdzdLbVo4ak9oRmRpWE5FV3ZlaUdkVXFTWlZNRjZhb3grS080SEFtdUZVUVh0aVJDODJzemRUOHNob1VIVnFLL1BFS093VEFvYm9SWjF6ak9qTHdWaVpCNjFWMHh5dlBnM3VuQTRKdU5iMEtycE95Q2I2RStGSW1CM3V0Q2FWSlNyNHZ3azNFQklhZ1lBaHVubkpYTFppTnRGUHNxc1dLYlZubFZYR2NDVUliMjB2MGdQOXFHT0dMc1ZXak5welhTcDUvQStQM2craTFXM2xwdmFpUlNQaWxrY3YyaVRMeUZtTzBlOW1uUmhsdlVMQUVMM29FbWRybStuVktxQWE2VXV0OHNSR0ZmcEJSaWNRV05Ic0t2cTZMVVAwU1NVSWZGSnJVSFdpZ2x2bFNpeUVrQVlnc0t2WlZmUi8zaEM5NktnK3g4eVhYMmdkcWt4TTNyZVhjMklVOXdpQlk4MnRva1EzdTVJV0hlejBDRTZZMmxRRTdtaWlIeFJWVWJjb2ZHa1VsWXg2UUdCV0NQRGR6ZVhucE9ncHFFRjBVTFFGNmdHQnVoRXdVNnJPaTZvQ29oZEZDdldhZzREWk5mcWtxRklnZWxHa1VLODVDSmdOakE2S0tuVklUQy9jb3FoazFBTUNzMExBQkFzTDMxcWVndWl6NmczSW5SMENtcmFGaVg0Qm90dmQ4UXo3QU9uR0lyQkd0QzFNOUJHMU9HaXNVWE5VN0FIc21qMUh0QU5PdFV1MExUb0ZZS0NKWHZqU0NGQ3Y4VTJIRVZic05iNlR1SUk2a0Y1MGxZTFpyUkZFSHd6NHpmeEdLenE2NzBvK2lUeDZ3UzIzbHZRUVBRTFJCNE1oZzYraU9UOTlaK0tNN2RmendRdXVNSHFJTG93SVJLZTN0RzdOdUk4Z3Znb0VUaFZ6aXkyT05uRjNFSjJoTCs5d0N2NFpWdEZia0ZFYWdSVnkwWVVrckZGdDlsdjQ5cldRNURaV290ZHVMN2RSK2I3cHJPOUc5d3BZL2phTDUzanRvbkxvMkppdkFIUHFyNktYNFcvazYvTEFvVTMwb25HYWZMa3RyYUh2YjZMMWxsclFLN1dKdkFlNVZpOWRjNTcvYlNKN2JHMzB3cy9tTnU5Y2hYMUNBbnV0dHFGdlYxUjM1ZStDOHYyODVtdjFFcVBZUGRoRjlMRTJHRnVsanNhaFI5Rk9sWUloYXlZSTBHdU1jdGNTZjRyei9QNmxmalJxQnlSWk9ONCtuSW1pVFJOcVJWcWpmQy9STk8zN3A0OTJUSmZadHNzQitzWmdzTUlKeno3MkpuYkg3QkxJYnQ2NTBrVWE4d2t3ZGpwblgvY00yaFE5RmVXOE9YcHB4S3U5bHBsL3hSUHNZMGZlMS9ybjBkOHFVWGlYL09uOW5Ya0xyZ3NhdTJUSHhiZDVoOTdqWGw4dnZ6TzI4V250c1NHN0tlcHFTam4wKzVmWEhKaWk3OTN1S2hxdHNJdkdMcG1EN0cva25Ua1JZVFI2VEJMdGFmUDRpcnk3K3FnWENlWFF6d1pxTlNKY2V2TzdmY2hKekQ0N2ZsV2ZMeXI4cGF4d0tnN3NzUTUvNnJUcWI5M0JFdVhRdVhOWUVYQk1qanBvWmNkTW9oWFNqM2p0ZXFYb3kvK2d5b2ZpeUg2QkVSdWk5K3pOdW85SkRMWVlKR3IrejhOZTlGRFFGQVRVTU5NYk4vbG5vbGYxQ2dNYTFCK1Evbnd3bzBzcHM5Ty9TL0pmVFQ0emUwakFBNWZlL0I2bnhSUm5UbFdYZmtwMDVQMDlLcVZCdWc0ZWMvZDJRS1c5K1AyRWdFUU45dFF3Qmk2OStWMVBMdjNTb2VxQ0xMelpNV1dxdW43RWRNRzZmZDBVZHorbEhQcnJsS1dTOW5pNWNQTTdudFladlRPdDZoK2ZDdWQxWXhOWkRWQWpkVjN3blo4elF6WnBxUzNQa2N5K0liK2dsbDI5dStWVzlVSDlGY0htOVBySGhYOGlDeWJMTmdxMC9HSkRaSXB1UHJmTHU1NVdEdDNNN3BGalAwMzhydHZmWXZzV0RoV2h0MkpHdk15ZFBkaVd0V1hzZUlVZDlPdHZXNzY4UUkvY0dHUnJBaEM0OUJoN0dubnczeVYxbytnN3RIb0x6NUtqRmphTlpWMW55b1FLU0lwQXd3L3dsdjI2RWJzUVlLMWFvTWhaL1d6R0d6NU5SMENHeWxrUDN2dmhWNzM5NDcvNjBoLzVvT2hOL3ZYRVhrcjVhMW40aFZmL3krL2txWDc5YVQ5ZEdCOWYvRDhVZWVjcG9KRFJPQVIrVW5TVjQrc2REajlGejVoVWRUTmFiWnhaTTFCSU92VDR2NXdNdVhxZlJNeEFDNGdzaTRDYjZUYy82cFQzQ3Z1SzZOZkRJdW5ROVVNRUJjOURBcEJ6SjFqSWJCWUMzMnFUVjZWLys4aXQ0OUxJVkw1SkQyM2NqYnFSS3l3WHR5ZTJQWXVuSEJCN2pyNWRpblNqRVBpVlE4TmVrZnF0Yi9McXR6Q2l1cE10YjZVdUZzaFp5dWtBaXd6Rm5IWFI1TzdadFBnc2krcVRELzlnbG9VTDRqYVVoV1NXczJwMXIweGM0QzdQN1Mzb0hnWWRzR2pwcFMvODZPdWp5ZS84d2JjL0w5ZWFOLy9GbzlFYnYrMHl0MTZuS3NoblEyT0hUZkx4c3F2RVVSbFpRS0RaQ0Z6ekVadjc3bnVURjltUGtacHRDYlFEQW40RXBFTjNqOVp1Y2FMM2JBR0tIeW1VdEJvQjRkQmpXemRaNXV4eW92ZHJlcHRsUFpJZFF2bExmMzRBQUNBQVNVUkJWRUNNd3lkN0hvdmtqS0ZWVHlteWdVQnJFRmpqUHRzL3NlZXR2Tmc5Z0crTmlWQVVDTWdOMFRPbWJvbjV1OGxucHNBTkNMUU9BVDZsNVN4RGEvNDBhU2VqSEVWQW9CMEk3T2JFRDYreERXTTdPaEphWmlOd08rY2xkRStHUTg4R0VLVXRRZUNsT1hxK0pLY2N4VUFBQ0FBQklBQUVnQUFRQUFKQUFBZ0FBU0FBQklBQUVBQUNRQUFJQUFFZ0FBU0FBQkFBQWtBQUNBQUJJQUFFZ0FBUUFBSkFBQWdBQVNBQUJJQUFFQUFDUUFBSUFBRWdBQVNBQUJBQUFrQUFDQUFCSUFBRWdBQVFBQUpBQUFnQUFTQUFCSUFBRUFBQ1FBQUlBQUVnQUFTQUFCQUFBa0FBQ0FBQklBQUVnQUFRQUFKQUFBZ0FBU0FBQklBQUVBQUMxU0t3OUpidi9aRy8rT2pySjM5WnJWaEl5MERneVJmUjYzL256Ny8rS0tNS2lpcEU0RTlmK3FMUFBzcmZ5OFUvTnhVS2hxaHNCRTRsNU5IN2ZlOEZ6RzZPMHVJSXZPVjdmL3lEaHdwdTliTlR2RFZxQmlIQTN5Q2xQbjh0U0JBYTV5Q3dLRjYvU0dDclgzaVhITlFxSzE2d2tIL0haV1ZpSVNpRndMNkZ0RTZtYWlGalZnalEwSVZqLy9Pek9nbmtEZ1lqelc2VHVBZGc1b2JBSDltanh0K2IyMm43ZHlKRGI1UDZZdjlncU0vaXBlK3hxTDVhbng0ZFAvT2lvYmRKZmJualJqZk12SVdSaHY0K3dvd3o2aHo3WmtqRGZYZEdKNE5ZTndLM2pVOS8yRjBEdWFFSUxHbDJXNG56VUtsb1B4MENiOVhnVHhEd21nNjZ3clUzTmNZbXNWRzROU3BXZ3NDaWNlbVBWQ0lRUWxJSUxIN2RYLzEvSC9xb0FaclRmU2RWQ3htelJXQ292Y3o5Mlo2bzk5SVhucVdoanFMZW96RjNBTDdXb0w4Njk1UDM3SVJ2MDFqRHFjeTk2NjFicFMvTi9lUTlPNkhCK2dzOXM3d0o1cHBicFVrVDFPbTBEbnFjRHA4eS8zNiswdituMGRiOHo5NnZNNTRTMWdpano3L2puMExnUjlIQi9NL2Vyek5xcU0vN1pYY2pyRFVEeHdnVE1HYmJJd2JxamRtZUNOSmRDRnhyUDRObEx5NThxc3N6U3dCMnFoTUtTVVVSMk5WRXgyT01vcGlWcTNkTEkxMnVQVm9GSWZBMERYODBEaEtFeGprSVBKbVFSaGc5QjZtWkZGdDNvd2dHekFSaEV2cDBJanJDNkFUSlBIL05MVkwwK1htZXQzL251a05FUnhpOWxzNDNkNk5ZNERYVER0QjNRMStkNldrZzNJT0F4aitLTGoxVmtGMEZBcHZrMGMrcmtBWVoweUx3Vk1JL2lwYW5iWXY2VXlCd1FVQ3ZUdEVJVlN0RHdMb2JQYTlNS0FTbEVTQ2VSK3Zwc3NJNUMvLzBvNGVUZDMzYlVhTEJuN3p3MGVnTjcvMkdSRzc2TUxCNVdtQ0xjcXk3MGErMFNPM1dxV3FlRjVVZklTNTlLMTB0M3hHei8yK3A3RGRsWDBPQnpXT25iT0hCaU1DTEVQZWFZZmZwTUhyNUo5RFdhdmJvTlphcVA2bDdjUEpqVm5ZeUdkZzhLYTUxeDBNTlUva3VhSjNSODFkWWg5RWZMM3Z1MjNxVXozdk1NUDJWdWdOWllzc3JQYkM1VjI1ckN1NFluUFphbzNUN0ZOVXdsMzFjc1hSdE9vcW4zcWt3c0ZhSnNWenZ4aVdCemFzRC9EZE8vM005UExPQVdxM09IRWhLSUxCTE5DMGJSdDhXQW03ZSsrSWZ1WkNpcFBOZVBPVkg5Ny85SC81MWtZaDhHNWRzaTBhbG15ZXNLWC9JNzFYS1h1dmx6OHBibXJza1RFa1BRekt6OWFZZ0d2czZ5YXptTGZ3Zm92MTdMbmtGT1NoL1F0VGQ1L24vUlNSZmZzaVNreU9SVG40Rk5rK0tLMzhzd3RuQ2l2SXlTcmJrOE1nUEhrNlhoTEJBc3dzQ2ViVkE1WFNWQmRGTGRLKzVKb1NOV1RXeEV4anRuWG5ybE9XZnBCdXphbUhOWFNKTDVnMjU2dkxQcUtTRTBzMGthdno4MGtlVUZvU0dHUWh3Zk1WblBhT1N2MmlYdHlXZUQrU1VYOTVkK3l4Ykw1a1JPOGZxSTF0WVlITmJWR0Jhc0cwY0tLUmNjNDZWK3BRVGdGYjVDSmdCWXFtL2JjSHMzemVuMlJRZHRqVllPbVNEbFQyVkw1Lzl1VmE1QnpZMzV3MVBYWEROVDhMbGxKQmdUVWt2NTIxS25MTjNUUUxENkN1TUhmWmpEamx4NDBzREhyU2syODhsd2FISTllUTFzSG1WdmNXdXpDaTZXNlhFd3JKMEgwVFJXZUZHcURnZEFtRmg5QWNZT2JUajVpZVdZNWVid1pxVlQ2ZllTR2tXMkR3bEx5U0Q4N3dtb2x0YmVKY05mWVZZM28rMmQwUUhzNjlTb2JWZDFwQWN0OFJMaXZzRzlxTWpDTmN5eitHdEFwdFgya05DeVhvOCt1QkNJV1RkMWxScUc0UU5CcHhyNGxQR2wvRE5ZRytPWWpDT2hMQTNzTzhObGEvdkFzNWpGZGxCWVBPa3VMQmpvWGROUk44V0orZGZXTTRZMW92KzFwdUU4WW0vanJlRUQwcmVIUy9kSm5sNjNnYU5YS0x6ZU0yQkdNZ0hORStLQ3pzV2V0ZEU5Q3NDTFlyaWJpUE1KTFMyRU5EL21xdFdadEhrR3V1Z1JNOE1xYy8wYTJLT0tlY3NLVGF3ZVZKYzJMSFFzaWFpZncxQlpQNEh3NHhCNnhRQ0d1TGxWRkZ1QnIrWDFDTnhWWHVYQkk2cCtRcmxyRktPK2cxc25wQVdlaWkwcklubzhoWmVhSEFTYWdmYU94SFFBK2lrWjNiV1RtUWVzNjdaU09UdGkrNWlYM3RVc0VrNTY1U2pmbzlad1VZaWI1OHE1emRQdEF3OUZDZXVpZWdEc2pxSzlCOWhxRDFvSDBOQWgzQmRqM05pTlIwSG95aEtMVnpmVjMxbUNsZ3QrVWxLWUFXbWxpcmNWM1ZOQWFzbFA4bm1GUitMazlSRjlHc3lNaW85V2JwaU9Mb21UdDhwbHBobHdmOE5Vb3UvYU9oaVBCTjFZdklNZ2MycjdvbGFpVDdVUkMvamNLcUdvb3Z5cmdqaHowMXZIWDl5dlpGc3RxSUVudWlDYlpYelZaMGpFNEhORTlLQ0Q0V1dkWGwwYXllQW5XQkxJTUNCQURuZ3RHdDJWRTVrTVFhbi9jK21vdldHcm55c2NwWjFqa3dFTms5SUN6NFVXdFpGOUNjcGpOalBPTmdTQ0hBZ1FMeU1EaHlGMlZsODlYcjZjU29OVkk1MFk3V0F4cDRSdzhzQ20ydnhWU1ZxSmJyMWV1TzZycldxY0d5b25BdHlKZU9wRmVReHNmTlVxMU1wVUQ4dVloWGtPWklPUGJCNTZzU2hHYlVTZlhCSS9lRHdIYUdXb2IxMHF4TGlKQS96MGVGajdIUXIxV0cyL3hiL3kvODNLVEN3ZVZKYzhMRlF2RFozdXFsd2N3U2lnaTJEQUh1NTR0SFVjT3l5dmtrMW92OWdFM1JoVmY3NHMzLzRUYW1hZ2MxVDhrSXo2aVg2c1NZNk5tQU03VWxYZTMwVGxMNnJkRldQNVYxSGpxQXZQZVBMZDQyQnpXT3FWSEZRTDlINS81djZiRlZoRFdURUVkRDRKb1BjOFdyT28wTkhGSDFBV3plY09adlltWUhOYlZHVnBBWE44cS9QU3M2VkZvSU5HTk9ZVkpselJXNWsrakE2ajVxY3AzU2hnSEN1V3dwc25qcHhjRWE5Uk9kd3FFL3FHVnl3YVJBd0dKWkhsNC9HbDFNUUhpdUJlNm1TUkVaZzg0UzBDZzZGNHJWNWRHdnRoWDBmWDRGZEVNRVJXRk84TEJkR2R3enNoMHBnTHJ6TWhZVTB6NVUvZFlXYWliNmlnR01yV2FaV0hRMXlFVGdsZU1lNVZWTVYvdlhyYWRzV3EwaGRPV1pPbGxVV1R3WTJqd3VyNEtobW9sOVJUMWp6UGl1d0NpSUVBbVprbUI2RWxJTklYVG5PUFZ3S1NBeHNYdUFNM2lvMUU5MWFlN0hxMVJFRkpSSGdTeC9rSjNkTVhld01kT1hFd3VqRm12SmFnYzJMbjhoUlUrQlEzeGpkZEVXSllhVERIR1RaQ0lTRTBXMDVPazNkVlpJd2djMjFHbVVTTlJQZFdudVJYTFJWeGhxMGlTR2d3K2dGeHRTeGhyNER1bkxPZkJXeTh3T2Jad3ZQS2EyYjZOZnlyNVY5bDNpbWtXTmI3NHV2Q055eVkrb2tnblRsYkNVTGloMEhOaTkyRWs4dEFVWEpmeUtQeUtteWQ2a3ZIQk1ycGhLRXlta0VoZ1J1eVRGMVN1S1ZFcmlYS2ltVUVkaTgwRGw4bFlUbU5SS2RIclV4UFpaOU9pSy9KQUpyaXBlVmJjVTJWQUpMNmhQWXZPUlpaVE9oZVkxRTE2dDNzUUZqVUQ4Nkc2dG9YblhRcWl1bjdKQS9zTG5UeHFLWmRST2Q1bjB5UFpLTERvdWFnSG9lQkNpYVY5MEcrT3JLS1R2a0QyenVNYk5ZZHQxRUh5amptUjVsNFN0bWFBOXJVVFN2c29keGRPV1VIUElITmcvcndkcUp2aTAwNEYvWWdER3NLMU90S1pwWDJYMCtYVGtsaDdxQnpWUDJUWlVoYUZaUzhhbE81S3Q4TERRUVgwZStPc2d2aFFCRjg5TDdDR2x4QzEvM1FmYnE4MDhYUko2dW5EUGRmcXBFWVBPcHpwV3FYRHZSOVJZN2prMUVVdG9pWXhvRXJzaUgrQWFGU3o5MEtLdmNmRmNodVhUbGJCV3FuYW9VMkR3bGI2cU0yb2xPaTdPWUlnZFRhWTdLZVFnTUpZdTlHLzR0ckZHRktIcDJuakJlZnFYcTd4V3BuSzRUMkR3dGNKb2NvZnJkYVZwVVhKZnVVSmdpSmU5eEtsYW9PK0kwajkzOSs4Q0Y0cTM0V1M5ZzkxQTFLRkRWVlNXd3VVdGs4VHlodWh1STRrS0NhbzRVZXE2MXVFR0NlOS80bEpBOWMwRnhXeGVMYWtVV3ZxZ3JwNDFoZERtcHFsYWlENms3WEV0U1hEMkV2R0lJbVAvS0xVZUR4WkhHWFNiR2prcUpMSFZwK0liOGlkcXB3OERtS1hsVFpRZ2pheVg2SFFQNHpsU3FvM0kyQWhUTmM0YlJsNVIzL3ZEWC8vdVBQL2NEdkF2eVhUcGRPU1dIbUlITnM0M05MYTJmNkxTREF0TmtuS3N1S2hSSGdLSjV6akQ2UTZMajd6MVRpbnMrUDlySkUwMVhUa20vR05nOFQ3dWNjbUZ2U2MxelJCY3NOaTlscUd6dVVjRXpkN3dhUmZOY1QrTGtGS09mMXdoc014NGM2Q05QZ3E2Y00wOTVUblpnOHh6cGVjWDFFOTNhZ0hINjNVZnl6T3R6K1pYb1cvYVZIcFFzWHZDeTM5VG8vTWszczhQY29UZGRPVnU2M1ZTSndPWlRuU3RkbVJ0Y3N5ZFZvMFdtUjluYitiUlp5Qm1ZVFYzU2E3ZUd2TmQva1VCYStELzhNSnBjVW9ibjkwcFVjdzc1UFMxaTJZSE5ZN0ttUHhDNjF6cDBHZXdyL05oUEh0VFQyOWZqRnRxQnBMcFhEQ0wwMjNSdW5hb09XTTRCYTZqcU9hb3RPZktTV1lITmsrS21QQmE2cDVDWVVraFlkZnBMWTZwc2hVbENheHNCNG05Nlo3bHJCdlhOanFxN05CSWNZRjlqdTdVanZTWXJPaWJmL1ZyK3VFZnZwbFMydVVPaGFiS0U3dlVTM1ZwN2NUS042cWliaVFCRjg5SnppRDdKTzMyREdzdjRDOC9LbzRHNmN0SkRmcjdoMmhISjgvNEdOdmZLTFZiQURjeTFzSmlvc3JVV2hRN2lDeHN3bGdVeDNZNmllYW00NFNKbm5CNjNMeDVxK0hQUXB5c24vYjRYM29QcmFRM2lPWUhONDhLbVB4Slc1bDNLMDR1ZHFnWHpCK3JqY0JaVFNVSmxnd0JGODFKaGRPN0NiN1FEZm95d3Q4aHZoTmdwdW5MU0s4SDRmN0lXYURleDA0SE5iVkZsMHNMTW1vbStyYkYyN0V0WnhpaTBZUWpvVzUvRW9GZ1FicXdoR21udzgxNnZRMWZPaVc1TENiN0NuZExlMzhEbVhya0ZDNFNaTlJQOXltQzlWMUJ0Vk10RlFLT2ErSnNjTXJSTnlOeDZYQmZsUE1hZ0syZWNPdlZ1a2Nod1lQUFVTYWZNRUJ5cm1lallnSEhLVGl0VW5STmFmUFJ3WERRVHpGN1hFb2grdkdhODR1QmZmV1R5SGwyUEphNkVOTmUySk5lcHRxeDZZSFA3ekZXa2hmSTFFeDFyTDZyb3lhU01OY1hMUktpQmVWK2IwZnRVaS8zR0oydjlPaTk1clNWMXlEUFlKL1d2eTI4ekQ2eUtJaG5ZUENrdStGaW9YalBSclEwWTAzZjB3UmIyVmNDaDZGcjJkVzRqd0IzNnhLS3F2aHhZZnV3dVUzbWZkZE9ZcXBvY2xlTDNvaHVKM01EbUNXa1ZIRElkNnc0dkRnYlhRZ3YraFEwWUsraFRJY0lFYlRkc2tic001SWV0akZNTmZjSXJiOHNDaS95cWFqcGdjTXlxWGxveWVUS3dlVUphQllmQ25MbzkrbEJvSWI2U2dGVmdZajlGbVBIZ2pnVUEzeS9xeHNLWWd0c0MrMVdySXQya21qdFp1bklTUVJ6V2h2a3BVMDNLQ0d4dUtWSlZVbGhZTjlHeEFXTlYzV25rbUduK0ZxL0Z2S0ozbTBvRGE2TzArRE1mNmhMenhoMTZnSzNueUpBWUx1T0FEdFJ2WVBPRXRDb09HMEYwQ3JFeVpjNnFNQW95QmdPaVd1emxVTndyVDQ0c2VHeWl4OFlrbTRJWTdFdFhKb0VtTkttSytJWWx5N3FhVEFRMlQwaXI0bERZYzdjS1NRRXk2SStPS1dPTkNRTUVvdW5nV1BRcys3STk4RnZac1QxQ0g5QjRoRmVPaGRFUGVRNy9hQ2hYeEdHVWZxekVTSjBhemdRMjF5ZXRMaUcwcjV2bzF0cUxsTCtvenRSK1NTSmUyc1JjT2swNDlJRVY4SXBPTElDMHB6ZHVuclVWbjJSZ2pIdXBlR0J5WUVaRTVacGJpbFNXRkxyWFRuVG1GTlRIakFrck03R2ZncTRKVWVzLzhoTXNMK2JRQjRNUlZZdlAvZEt2OU5aaE1IMXpHM1A4REZzK1dXWXJnWEZnODRTMFNnNkZuYlVUL2RqQWZWU0pXUkJ5U0pDZUdDd3VVZzU5c0V2VnJHa0JySUcrYTlKUFM2K29ZdkkvbHdsTnJRd0xiRzQwcmk0bDFLK2Q2TmFENkkzcWJPdXpKRFA0WHRVdzhLa1d5VUdHMmZyUzFHTU5kTXptZ0ZwZkU5RVRyT1pDSDZGSzlCdlluTVJVK2RzTW91dS91blNncWtwamV5UkxqelNzaWVLY3F6c0pESllPRllIampscTdaQnFVOERtUFQ0aXFadGd0UkkxWTVsNUNxUGxES05jOEthNktZNkY3N1I3ZGVtNlJkRGxWR05sREdkcW5tbWVXbkx6Sk84bkJnQWRpMkVldnJKTllrZWZSNFpSalZ1ZVo4cUxZc2VIa0RqMDVhaDhNQXB2Yko2Z3F6ZlNzZndyQWdLL0ZVaDg3R2xhVmtUMlVRMUZ2SzR5K3hoQmVUa0VodCt5YUpBcG9sUVE5WE9MeG1udURGZEZIWTB1RzJEZGp3OHFReWNEbUtYa1ZaQWpWYS9mb0NrS3VUT0tmc1FJVGV5bmlXSFFzKzlLT2cvdjR0TzlsN3kzL2xrZHZQcnlYQUVuOXhkNi9WUGs4WHZPSVdzdGgvK2NPN1RNWUdZSE5qYURxVWt6UkpuajBYYUdIK0ZxdnpyZ2VTMW9oUVBWZzVacmxMQmRHaE5jMmN4SzVRMmNqY1htSGEwV0F4VkIrd3lFMHNMbERZbWlXc09kdXFKVFE5dnI1QkZObkhDb003UmtDa21rTVRncWpjNGNlditITXhPbVlWWi84TkZYNWZuYkVyNWhkOW10TjA3aDF5STZjUW85WlFVQnpPbStGdjB5aEJuajBmYUdHL0tLZXFkRElIb3JpRkJTZkUyWDhpQjF0RlFkQytPci9yZXAvaWt2aS93WXlsa01ycXg4NDVmbnJMcUdCelYwaUEvTzRxb2sxS0lFU1N6UzNIYnB6SEZsQ1pyK2JwTUxvUERyaTlMMCtuRWFjR084NTRzWC9naWZsRUdqSWs5SGpJdnRsNG1MNmoyNEJJMTZ2ZkhPMzBKQmNyay90Uk44WFdxZ3ZIZEVLTWF2dmJWTmg5QXVHN3RZMHFNZ25TWlAzL3AwWGZZQjN6R1JITkY2US94U1RQMy94ajNPSjFyMXVRblpnODRTMENnNkZ0bmNyRUJRZ0l1YlEwNHRWQWlUM3Rta3lqTTQzNTNLRlhESUEyaFRVb0srUHFacGlGRU9aTFB5KzU1TVEyTndudG5TKzBMbG1vdThiNEhocUtzZFQydkJ1TjB5RTBZVWpYcC9PNU51blZyZThScmQ5cFpVYjNTenIvR1Fpc0hsU1hQQ3hVTHRlb2ljY2VteTZhTEI5UFJWd1RIU1VzdytIN0ZESEdZdENJdTgxaGFESEwwMmpIeURSYkJwNjFyVVQyTnljc0pxVTBMcGVvdTl6SFc2RUl1SXJad3ZBYXV6dXVKUVZnbE9NVjhRVCtaMnBUVjU0Z1pMeW14YlAyWVl0NU9yZmNaUXBNckI1cHV6cEM0VXB0UkpkT3ZUelErcWExRUxiNlkxQ2kydENrM3VOcFJFN2VsMFpVSDc1aFk5R2IvamQ1eVdhTGo2WHZWZjlkOTczenhQWjZjUEE1bW1CQVRrQ2tGcUp2czlWdUxuY0ZKcndMMHdDQ09oUDFWUzdqUU9XOFFvQmNMalFWa3NROUtxVDZOS2hmMFdzVHhmS3BLZVN0aHJnV3BRM1lmVHhZQ0NXNzUvVm9rZURUbG83MFhlRkJqdG04OWNvV20wUVB1MVV4WVRSbHdjaS9KSGNkNldkWm9Wb1hUZlI1UVlBN0phSnBqQXpoZXI4Z3duQnNqbHRUUmo5YU9tYWQvRnljM1NyVkpNSFA2QUhhWUxKRlgyOTRkTkhsYXJKaEVtSHZzcnVtSXlPVXdmQ3FsYXE5ZkowR0gyeXVNWnhMWFVuMmdJVStNU0cyWHlxL2d1VURsMHNReHhwamZYSzh4WkEzVXdWanduTCs4S2YzN3RzcHByQldobk9rTUdWL1c0Rkt4Y1RJQjM2Q2M4YkdoMjcyaTh4MDJkNXNHS3c1S25sV1o2clJ0bkpSNDF4cThPTzdsWnFsM1RvRTBIc08wYXhyblpNcGRobENSTitYT1A1WDdPcXRybk0zSE5yV3l0TDJPdW93akdTRGwzS0ZGT1lwWjduNFpMN0xlSFE3dThwSjNPMUNEa3JnR0ViWEVsYWIyaFRCUjdTb2F1cCs5Yi9FTlplaEtGcnd1aWl6My9wMjE0ZEpxK3ByVnZqMGFWRHAvVUFwL3BLcEp5bUF0eDB2ZElFK0tXWE5GM25NdnBadmxGenA2cEVsV04wNWRESHlzWk5yYU8xL0xhTS9iMXZZOExvR3RMby90L3RJQ3dqWTEvVnFZMEs0WklPWGE4b09qYTY3bFY0bGg2SzBtRjBneWhMM2V2ZVBiNTQyWHZNeUtvT3FneHhLNGRPZStRTXpEYUFVWldYVXcrSnZ1L3A3di9WT1N4ZWZ1RXhOU3g3OHI0cVhhMTA2T2JkMnRiSThxQnpQVEpYZzdhcG0rOTloRkx5OXhlTzVxcEhrMDRtQUtnbHlxRWN1aFhHTVoxaVpUWUpyTGJvTWlJa0R3WUx6NGo1dkh0VmVxcTJ3Q0gwRkpEY3JVTmw1ZENYemJtdnFYL01QbXFtRUtuaUNCd1NrR1BlNWtHYjZ2ZjY2dE5ySTdweTZIcHJRTllqaXZwY0pkNUIrSlJFd0VUZHBCZForaUVpUHZ1MUFTOHB2NVhOQkFSMWVIVEY2ak1MTlN0WXNHNWxJemtsQXVhQjRaRnErVWZheDNkM0ptTU9TSFVSWFRuMFdNU2MzbVRKZExMNW4yTUJpcE1JNk1tclpsSGlBOWJ3WlNOWnZ4ZkhkUkZkT2ZSSGJKQ3RKOWUxM0I3YnVyUTVmVWQwS3Z1eWdzSFc1aE5XYnB1dG5GTDNtb2hPTzhYdnhkUTFicWU3RTVGaUJzL21ZSitJYnFOby9WMmV6K2EwelpaYUU5R0hzaThTYTRtMlpTNzcxbzlMbTQxZU03WFRNTVoyeVBrNURXN2lkVnZOTktKcXJZVDFkNnVXbWllUEhQcFd2T0tWN2d2ekdDbGVBMGNGRUJnUmpBZDI1U1h6ZnptMjgzdVNGcGpNbmVoRDJSWEowYUsraThJR2pDSDBJNTRuM3FsZ3BuclpRNXFRRTdXcGJTMUVKNGQrbmtES21nUndraWpDWVdFRWttRjAzWENrcjRBam5kZWJSQzFFSDByRWJ5NFRNRnM3QVZTN2tpbHhubTRmcHNQb3lsNHphKzY4MndpNHJLdUQ2T1RRWS9kS1FybVJ2QUxZZDlYYkRiaHM3MmllSGdDYU1McTAxSVJ2ZXppWHFBNmlEeFdkZDFKTW94SnN3SmlDcG5pR0s0d3VXMjhyNFBzWTFCS216L2RtbEJ5NjQ1Wkk5eEUyWUN4TzdHVE5mYUp6YWtYaTA2aWtoMEd0R29nK1ZIQ3ZKbnRvTURDQmdjaFJtcTZQSEFjQzJ3cmZLSFdmWTBidkc0NTIzYzRTb016Vm81TkRkejIyVUROZ3VGSnoxYWxUZlR3U2ZlcUVrRXA2K0ZZUllmcGNTVFZVYUorNDJIV291eUx4ME5SVkdYbE9CRFNFWjZuaWF5cnIzMXdpWWZrOGlVNE9YVzdQbGV5S05lcUp5T1h3azdWeDdFREFoTkczVXFVckJHLy93aTV6Si9wUVlaMGFRSXBlMlZlbDdPY3kxVTNJS0lLQUdZanZwYW9mRTd5cCs5UlUxYTVsQ012bjZOSEpvYnZmckcyL0RtQzVhMURQeVI0ZFJuY3MwOUpScmVSamlxV2ZPWnFUZW5XZFp0NUVIeXFmNG5FcGZaOU1XZ0VOTkprZGd6OWRsbHhRdDJ2UFhhOUFpZWFKbURQUnRVTWZ1NkV3RCsraTlITlRkeFBreGhIWVY2NGtjdmdTdlZneE9aM3VOSXJTQTUyNDNKWWZ6Wm5vUTlVTDN2bm1ESEgxY2ZSVHk3R2VqL3JiQktEakxrZy9NVW9RbmQvQWRueW9LRkM1TzU4dUdBejA5RVM5UFZmeXpMcWJvdGh5MG1RMUhIc1JHSWt1WlYrT1h0VWVQVEYwNFRldzhPaGVTS2N2V0tGT09QSzF2YUlhblVmZWgwQm92Z2J3TEMzSlIzUitBNXV1M2FrY0FZdmoycCtKa2RxaCs4TzRaaW9wTm1BczFRZFpZZlRCRlYwRmlhZ0x1MG50K2gvb1hJbStRamd2ZS90UVh3dFJkT0N0aEFJL0FsbGg5TUdRT2lEeDNIbTMrL09paGVWejh1aWF4SWtSb3QxcjF0b0x2OXUzR3lBZFJ5QXJqRDdZSktJblFsb3N2K3RvejVQb0t3U3pZL1NvZTJ0RWxUb2YyZFVtVjVwZ294RDVjUVcyUmxTWWNHMm56bHZYU3ZXcVc1aXdQR0gyakhUU0RqMXpPRGlrdnVqODdkRnNZTjRuL0JMRGNIRzJReW84ajUyY1A3Mkk1OFNLTzNFZ0xKOFAwVmNJNVllemtOTWVLZkxNRXNocWpMTEJOcUhzR290UVdXSzJQeC9YYjNVY08ySDZYSWl1SFhwMnhOWmFlM0hXY2V4bll0Nkl5T3pvVkJPUldZNmRtNC9yOTJJNTNUdVlIOUZYcUFjU2Qvd0pUSzIxRi8yYk5KM0Fvc3dob2V3YWkrZ0pHSW1sZEZjOVdLTXJjSEZjL0dVd3pteGpIUHBXWnIyQkhrZEdqa1dsMlUxUk9qQitZaU9OaGdrOXhzdFdlckJ0K3R5SXpzQ1VuOFEwaXpqazdHaVRLdlp4clhvS2pXa3p6UFJQeDFoRUZ5WWlNcU1vdmI1MDJoTTN2YjVnMVJ3OHVuSG81em1RN0d1aUovNWdjOXFobUNOZ25pdzc4TkJ2b1k4L3lPRFBMazRjMVR1Vk5TK2lyeEI5Ynk1ejhOTXo3TG9mQ2NoQm9reXhEbG81WnFPYlRSYmlnMEx1aERiS25LeE5iZVpFZE9QUUU4L2swbGlaZ1dUMzNVemErdENjWFhJb3Jsbk8rcWxwdkJQNHY4QlI2SW1iM241T1JGOGgvS09kUEVTc1NRQ09HZFY1cmZ0ZXJ1OXdYTmhwb3NmSHFsZmRuOUkxR015SDZNWkx4LzgwbmJRYzZZdkM5WERQMlFTWmhNQUZnUmZuc2l6V1JEK2c2dUtYWFJ3dS94K3IwL3FEK1JCOW0rQlBQSkp6d3JlaUt5ZDN5WFJXUjZhTmdNYnV6TTVWYWYwdzdqeFdlQmoxWU4yaUFNWjE5Y2VnQ0R3d0R0MTFpNVFVZmtkM1Z2NDRKOW0yNzhjbWpMN2xnRUtIRjhkMklYK001TG9zN0RydFQ4K0Y2TnVhdWljRkVOTitKMHE4c3FGQTI3NVgwVlIyUHRMWElZRU5HeWQrTDdwalozUXlQUStpRzRjK09Tb0FvdkZLcm1XUEJRVDB1RXBtR0gyZzU3ckUzUDErSCs1RjUzSXp1aTJ1SnY3bENnV2thY25Hak9xVFBTMG0zYkwzT1hyWTV4NGpFcTR4b2w5SGZaaHNJVXkvTzFPQ0dJZGVjT0x0R3ZVSE5tQ2N0bU4yQ1RwM0dHV2tpcGN0dWR6Tno1WUExc25xU3dyTFoydm50a0szY0JCclh6ZkFCb3hUTW1PVG9Jcy9FaUlwMjZyWUpqcVBPVzVSaGU3K0NzdG5TblRMb1krTDRXaE5BckI3cEZqamZ0ZTZVRXoyckN3L1ZzVTJzZG1mUUIvQ3VMTW4rcllDdC9qcm9LMUw0N3pmdkozYWVvMzEyTm1VOW5XeGljNnVEZmM0eHltaHRaa3pKN3JGMmtjS29vUU5HQXNDbGFwbUFsYnV2MExxakZYVGtvY2NEOHhoWjFNekovcTJPSVA0T2lxSzRraTNpYzhuTGRxK3QvVk1HTjJEOWFGRTlzd2dkTXh5M0ZlRnFkT0ZsREQ4N3V3c0lSL0N6dU5hcmVzKzhWQm94Yi82TUhwMFkxQXFWNGZSZlJzdGJFdGtENHowMDZnZnNTMWgrQXlKdmlLUjVkL0YvUVlOSlZtamRkTWxTT1VpY0lmUTlrMkhVOGlhbUF4ZmkyR09jay9RM2dvQ21ka1IzUXdhb3lsR0llWWZ1QWVUTUtya3ppNFIzZmZ2cWY1Z3pkM25DbXRSM0FOVnFldWNaYzJZNkk4UjhsUE5HN0ttcFBmQzIxVFc1NXNFdDlkMVhZZ2FlbVREYjBYekZ2RldwbDJ0Z29UZFhsaUNWZFBJVDdkYjYwaW94Yjk4LzhIQm1uVlNnTVp0N0RQdm1JTnFuRGp2bnhOZjNVN2xDN05uUjNRaFhueGxicytWaEhUWHRMdE1sdUhZajhDSWNGdjIxVkZqU1RYcDZOZFovVUlUN1h6aTJwTXZrSmtaMGEySStONDBtT2pvUVZSa3BjWTBrcnRkVnc1TVdKLzYzY05ROUxpOHlmOGpubjVkdHlFaDY0VFpNeU82dVJlZGJoNmluay9hazVBQTlVYm83N1ZrY2RhT09HcTNydnMvOGZhMy9HTmVlektWQndwVnNMNzI4eUw2eG5RbWpvUmUvQ3V4MTg1MFl2cFdtdys1K1NkclplNHJaQlg2bm1wSTJXSThoYjB6OCtqYU0wOTdaNzlQL1lDeHl6VGtPbGF3alRNYUxZME10dXhoa1grUWt5R2poVVhDNkprUlhXK2tlRDRsTkhyUlZ4Uk5OK2laOGp3ZHE2NVdJV1p2RW5YNzFHTDZjc2NROEpvelk2S3IvOUxKMUg2RC9vU1pmbE8zOVJyYi9RTEo0WEcyb2JjT05kT2ZuVjJ6UTZVekpycDY1RHo5UUZCdkUyaGl2aDFDZldhbUNKZittM25pYjMrblpQck5UK2ZWN0U3NWpJbStLSnpIemRIMGdLM0l2bURmNjlNMzdtK0xYL25JL2Y5WndQb0hQM3NZdmZIUDlnclU3RXFWR1JOOThFbCtnakova0VzdkVLcjE1UWwxVi9qVVdEdG1UZlRCeTA1dnZxdWM5WC82Ti83S2kxLzg0bjlRNHQrZzNQblFxc3NJU1NNVDFnQUFBTDFKUkVGVXpKem9YUVlQdHJVSEFSQzlQWDBGVFFNUUFORUR3RVBUOWlBQW9yZW5yNkJwQUFJZ2VnQjRhTm9lQkVEMDl2UVZOQTFBQUVRUEFBOU4yNE1BaU42ZXZvS21BUWlBNkFIZ29XbDdFQURSMjlOWDBEUUFBUkE5QUR3MGJROENJSHA3K2dxYUJpQWdwdEhlRFJDQXBrQ2dEUWhjY0pkKzBnWk5vU01RQ0VCZ2pSTjlIQ0FBVFlGQUd4QVljcUp2dFVGVDZBZ0VBaEFRaXpvdkF3U2dLUkJvQXdKOEx5MXNLTkdHbm9LT1lRajh4dW1iOXNJa3pLZjEvd2VxK1VyZldXaHNXZ0FBQUFCSlJVNUVya0pnZ2c9PSIKfQo="/>
    </extobj>
    <extobj name="334E55B0-647D-440b-865C-3EC943EB4CBC-6">
      <extobjdata type="334E55B0-647D-440b-865C-3EC943EB4CBC" data="ewoJIkltZ1NldHRpbmdKc29uIiA6ICJ7XCJkcGlcIjpcIjYwMFwiLFwiZm9ybWF0XCI6XCJQTkdcIixcInRyYW5zcGFyZW50XCI6dHJ1ZSxcImF1dG9cIjp0cnVlfSIsCgkiTGF0ZXgiIDogIlhGc2dYR0ZzY0doaFgzdHVaWGQ5UFcxY1lXeHdhR0ZmZTI5c1pIMHJLREV0YlNsY2FHRjBlMXhoYkhCb1lYMGdYRjA9IiwKCSJMYXRleEltZ0Jhc2U2NCIgOiAiaVZCT1J3MEtHZ29BQUFBTlNVaEVVZ0FBQTZvQUFBQlRCQU1BQUFCa0orZGhBQUFBTUZCTVZFWC8vLzhBQUFBQUFBQUFBQUFBQUFBQUFBQUFBQUFBQUFBQUFBQUFBQUFBQUFBQUFBQUFBQUFBQUFBQUFBQUFBQUF2M2FCN0FBQUFEM1JTVGxNQUVIYXIzZTltVkxzaXpabUpNa1JscVhZUkFBQUFDWEJJV1hNQUFBN0VBQUFPeEFHVkt3NGJBQUFUZEVsRVFWUjRBZTFkYllnczJWbXVucDY1TXozVDg4RW1HMEpVZWtEOUVmLzBqWVlZVjdSbnZYc2xCTEVuTVp1WVRXSzFYNUJmOWxVTUNDbzlzcnMvRkxRR3c0cEVzQ2ZjckNZSzZSdlF3R2FWSGhLRmZFbVBQeUtMUCt3R0NZaWlmZU9kdnQ3TXZadmpjejdlYzA1VlY4MnBydXF1U2JKZHNGT25UcDJQOTMyZmM5NnZPbjNYODVaWFpnbXMvMnptcmhrN3Z0REsySEhaTGJVRSt1OVAzWFJPRFZjZnpHbWc1VEJKRWlpenM2UlhpNm92TlQrK3FLR1g0MG9KQk44cVhoSXZuTzhWUCtscmFjWk4xaXFlM1czMlpOS2tmNWowWWxrL2d3UWFqMlpvUExlbW5ZdUVvVGFLdHdjSmxId25WMWZaMFZXUVgyWFg0NmNOMkt2eEw1YTFNMGhnekNJV2J2dnA0eG02WjI3YS9OL1lyaHVNTFRkcnJHUm1xU3o1OXlQTngreFdwR1loajkxNDhBTDJ0K3hEQzVud3RUVG9KanNKcy9zOXJCaFVWOWhCZUdMeHRNSHVsNXFUUXBSRnpPemZOVlZ0RmhiaFkzNUJxSHArbkpmV1lDTnZneFdlRmZtdWdWTXlVbUlQYlk0cUg0WlpLMmF2ZXUwWUZWd1cycmV4M0t3MktMT1h5K3didXRQNnk4OXhUSXRDZFRXcSswRklReVFucXN2TnFrR0pLVng3S2FZeVZEVmtkL1R6RmdDZGZLbFhGS3JyN1AvMDFLcFFacjhuU3UzbFpvMkt4bm9lT3BQb2dSWFhiTDNublo4OTh3cEQxV3RPTEZKRnNYRlAxcXd2TjJ0VU5OWno1OXg2aUN0dWg4MHFiMUljcW5XMkg2YXA0cCtxaXEvRkI3UGg1cS9WcC9iVWJvaElZbU02a1ZNY3FqVjJHQ0huWCtpNXNrK2w1WDFLQWs1VWE5TkJZM0dvbHFjTjZ4UUh5NHBwQ1RoUnJiUFRhSy9pVU4xaFNSbitLRTNMWjFzQ1RsU2JrUndFT2hlSHFzZW1aN2VwWDViakplQkNkVHRtdHhTSWFqQ3RLZUw1V05iYUVuQ2h1c1dtczNZRm90cWV0dW8yOWN0eXZBUmNxTzZ5NmNNdEJhTGFuZmJBNC9sWTF0b1NjS0U2Wm5mdDVxSmNJS3FyYkJtV1RzbmZYZUZDZFJDVGlpMFExVEp6NXI0VWo2WHZ2em01OFl0dWhndG9zZjc4TTM4dnBpbjk5b3ZzUmt2T2VPMXYvUGU4YlUrV3pkL0gzaHBYYTk1bkxMbFE3Y1c0Sy9sUlRjMzNOY1lpakNYSVlUMWc3Q1pqUHhacGZTV1AvWWt2RHVlVStvdzFtVXlQNFp2ME9adFNQTCtGV3AvZE81NDNtUzVVNHhMNStWRk56ZmQyOURCTGdoeldmZmJ1WSs4eGRoV0hJYU9RYkoyZlZZV0txVSt3WmI4dWl0Zll3My8yUU9SUnFQRkgyT1ROWHFuT29tZE5RbzJ5UERoUTNZbEtsYytSRzlYMGZDTmdiZGxzSmNpaEVyRDM4V1lmWXlyNWIvY3B1dHg1bCtmNTJLRmxzVXNyakgvejZndjNvQnZPcWY4cG05d0NjWlZlMHJHN3pKUTdVSzFPYVVETWxCdlYxSHg3WGpQRWNaSWMydXlCTUZrbFgzMDIzTHllV1NLNU96WUJWUUFuTS9pVUdLckJ2dWx0WEJ6ek1zN1JpYnVjQXRaRmZsVjhuTUMrTFYvay8rdEFkWVBGZk5QSmpXcGF2c0Zldzg3dko4a0JhMCtoMkZHSjQrRkpmdEZrSEdHZFM2elA3bThxUDY4RHpJSWpNZGk2MkxjMDdvQVVDNnF4RUR4dmUyN3BVUWVxYTNFK2FGNVVVL01OVHZ0MlpKVWtoejdKeDF0bDhtdnc0SlNMYVg1WDZkLytKK215ZHArWWI1TXIyd1o3MkRpUzB3L1orWllDR0Y3Q29hekVYNXhBVUVzUkNra2NONmxPSjN4MDY5a0tEbFIzU1RuWW8rWkZOUzNmZk00NjlCZGRTWElvTXgxK3JTaVhzem1pVHZPNVA4NlA5Y1JmMFlDNnl4R0NpR2pqMVJockgwZ3FZR1BOYWFHR2JnRW14U0NyMHdtZmpOUTdVTzFPT2VPU1pLRXhNazdwcGVXYmo5K3hjbHRKY2hnWWN3VzU4ZDJ3N2ZwcVBDdnA0M2hFZVcwMG9LNGZZWENmNmRYWVJadGpPUi8ycWw2anNCcTYzR1dDM2lFbmZTNlhBOVZ4bk5lZGQ2K201RnZ3TnpRRUpNa0Jmcm9KRFh4aFdLdWhZNUZ6RUZRWk1DVmMwZDlyOTFwd2E5RVdOM0ZoUWRCMmhnSFZleFhWMU1KYms0WjFjRWQxQ2Q5S3YvR1ZKMjdlQ3RWdC85SVgvdUNwczFCVjZNR0JhdHZhS3JwZlhsUlQ4aTNtNnpKdGJKTGswTFd0VlNCTXh0cmNkSmxtT25XQmIwekFSd29ZeDEvMUZ3clloN3RxSE9CdTlBbDg0enVvOTBleGs4QlhVSFpGdndiTGNTR25mdTlBZFJDWFhjK0xhanErSlltNzJoRktsQVBJYVdsK0JrSlk0ME5kVVhSaGg0TUZEK0JWbXJodkVqbHdBQTVVOWFhdFlLQ0ZRTERvU2Iycys5YUxVeEMrOFNhcXJDYlJvZ1BWdmxIK3BtZE9WRlB5TGVmYjFZcytTUTVRd0diVncvSGdheWJZTjlRV1hCS09MTGJYQ2MzYk5PU2gra2hWajIwRmd6ME1HN3RCaXBwNjZqdjY2YklxMUtic3VkM0NnV3JER0FMVEt5ZXFLZm1XOHhsVWsrUUFsaTF4ZEJnYndhenRHV29MTHUzOFBpYXNNWGFxNWkweEUwWlkxVTFicVVKaHcyUUlKektXMnBqNHNtWXpQZFhwQ2xCTnliY2tkVmVuUVpMazBMYWNTYzhEOXJlOHJYazdTMU5pYzFTSXRTWGJRSlhvbytxbUd2a1Vjb3pSVExicDMwa2FOUVpDT3pZUTNVSVJkWDlpUjlkUVh1RXJtR212L3JrOWxpbi9kOHpPTVF3cW51UzhWcldzV0NQOWxTZ0hvSDFnaUFhcUxhK3JZd2J6b3RCUzM2aE0yRXp0OTVwcUtCZ3JhU2U4K0lvRmM0VFlqckhTOUdhZy9TNVZNME5FaldqNkxvMWo3ajFqLzAwbFNpQTEvb3J4U0EyRFhqemZhbVNOYXBJY2VCQnhhc2dZY3MzV1NGejFwdUZDUzAzdERYaHdCdzVvTGw4Ynd5NHp2ajNDYTI1RXlza0tKcFJnazRQMWpPR1dGVmpPU1ZjMG9wNE4xZDJrWVMyN1J3dzYrVllOQWFZc2RSUGtBRS9EL3VYY0VCaHZKNjk2bW42eGQ5aFNIWTlCS0xUR3NBQkpFblhMU1Jhb1B2S0d5UXFtcVowc1RYZG9LZlBhR1NMcTJWQ3ROdU5obmNpUEY1b2lGTng4cTlaNnJ5YkpBYkJiTHJESFVkM1FJclduTExBc3ZSODU0ZGdvTmlnbGluY2dxVU5ERVBicUl5ODROUlhoRW9RVmZRZWRQUW8zQ2owNXZLWFo3R3BvNUVzZjNIeXI3bXRrZjVMa1VBdm43THFRQUtWZEw2VmdrUzhScm1yRGhkVzRwK2JDQWp5UVJlQmtiejlzNGtmWExEc2JvUzBHUWl5UVNLUFFvd1BWUlVRMmZING4zMFFrb1pvb0IyeE9VbXU4RDFEOTBxWExtQVplNUIzd25kRDRBUzFMVCtnUldZM05DZk92TDQ1cU44YjVVQTFpSU53MGhsdVBZaFd1Q0ZVbjMwUWl4YXVKY3VpSVdJK2FjMVMvZk9YbklXcVd5clRDMVlHT1pxQ3E3S1hIVWUxZDF6eEVDekVRN2hyREhXM05ueDJvTGlLM3hLZDE4czBiOFd0WHVZMkpjb0NHMDlvTzdUR3dmOEE3enZsSy8zMFZFM2NNWmxpTit0T0RyN2N0ZC9Fc0FxR0lKc2tLR0RLWWNoVEdQRzJSZkRsUUhjVDE3aGtISUhuZ3k5ODQrYWJ1TlpVSFRwUkRYeHNyMGFVR2VaMVI1L25kWjRrRythZCtqUm5vSnQ4V0FKT3RnQUd5VWVUbWhmeW9HSnBqSUJ5WUlEaW1nMnV2MG9tUlVOYzVvT3JrbXlic3FuV2FLQWVvdFJOcWpIc055a3cvVnBzM2p2R3cvVGxmSGRDbE4zLzhuUCtPZmZXdzgvekZxU3IrTHIvdk5HTjA0Umh5VDdpbW9rSCt6ZnhDamNpUEtoMnFNbGpnQU8rOHhlTWh1bTZCS283cXFXb2xiMjk0d24vbW42Z21sSEdvZkxGNVk0UVpEdWh0M04yeFY2M1BtNmIzSEZCMThrMnowUWZlUkRuVXpVRVIzbWZYMnJxbDVpZDVEblk3T0g4MmZLanRWOWo1c3ozbHJwU0NpOTVFN203NWo0UFJPaUlLeEgyV2FEQWF0dEVpd1ZmVUV3eTJpbDJKSFJ3eS91R3Q2M212c01rbm00eitFVTQ3NDdBZHNOdTllemg2ZVNkRVgrVEJnV3JOV3ZtNlozNVVzVGoxamdJT01YelRaSlR2VEpSRE84d2dSdFA4NGlOSUIzdWcvbkFQbThPUzRrZllCNCs5VWw5UzhQb0hlNXRxNGZkRTE3NVJuMFRFakhkRUl0cnFEUmxycWU1akpoWlM5OUR6a1A0TVpaSWlqNjlqOTg0OG5JWlZQZTJOUEdBdjRjMGZPV3lnQTlXRm5Gc1M2V3dIM3lSSU9yZVVLSWV1QlNNNkFkVlQ2anUranNkdmxNV3B6Wjd4T2QvSTd1MmhTVm5Ha2NFZGhGbkNvY0ZTYTZHK1lRSk1HbWpHTy9TS1R2M1d0ZC9MclMyZmQzQmRuSldJb0NxWG1KeG9uVTFHS0ZYVlp3RTdYSDJUcU52RXp3RDRVSW1YQTlYVmtQNVhvL1FjS3lWeE12M0N6VGMxcFJRb25QOTRPVUN2SFZGajNHMVVnMk9jSGJuZkY2OEhXaUZVZkluN3RzQ1FCLzlsT1RUYzdHT01nTjAxd2kzSFphZCtBNVA1VWxsZ2NWRE9aSVRGUEpicXduT2RmVnpVcWgrRVExZ0VZYWtwYUlNd2JHZHJtbFFIcWh1R0tOTTNQNm9wK0ZiVEJlUVdKTWtCUHNpQklhMEUydTZveHdvY2tsMDJrZDZNK1NIc0MycDVsQVNxcTkvMGtJQVg2aGtqOFo3WUdtZG13Q3dsckN5aUFRYVFWRCtnNENwQm5uam9oMkI1VTJqSlZ0bEVvdGlXNjNYVHRGMVZocXNSWHVKVFJEcFFoVG1UTTlnZDg2T2FnbTgxb1U4Q1NwSURoSFhYRVBjMVpxeDBGWEZFamJGM2liZDEzY3BYcTJCZExQdjJFVzhrSW81VkZSb1BZbGcyTTZRb2pZMHVzOEpWckJhdWx6ZUZ0dS9heG52Yk45aWpSWnRocGZHckt3dVdGV3dvMnR2bW02MXNHdm5yUUJWVW5VVjZpTU91cmFuS21TcFM4QzNIZzYyN0pVdUpjZ2lNYXdMZjhxdlMwWHdiT3ZGdGlJbEdvbitmQWd6c1NNblJodmdvd0g5R29NU293TVgrbGpObS9qc3dXd0c3UWtIRWRjQWhocFJIcWhEd2pQVDQ5VWNEWWVqS0xWNEZrZS96TzFjMFlnVU1OWVJ3TGlUdGRXTzRaZFBJWHdlcTBWOHZpZDVOUFc5a3NOU1BLZmlXWTRIRlkxbEtsTVBqYW91aDJYYnZGN0FNRHVCamNyVmJRMkZBTHdNUlZhQjJURFY5THJJU2gxWkZEdlJ0ZXRNT0pmRjY1cXRuVktZVnJvS1ZFd3pGbHhIbTlZMDM4SytUVVUzMDRIcURmNldtYjFEcUpKNkJzRVplRHUxWjNqN3VjcUVhYUMvRDlHYVczVEMxczVSUzhDMkh1NlpaVEpRRG5Cd2hLSGlXRGRpd2dHK09OWDZvNUlWOURwamFLajd4MFZNci96ZkZqcWo4bE1nQnRQaHM1SmhkOHZtYU4zTmZscFdFTDNlZE9nZ1M2TWNaSnIzelViUUErRmk4dnVDanJUTlFLbHVxWFF1c1VYVllSbk5EWTBmdUxsUUhwTGxNdjFlQTZ2MDk4NXlobEladk1XeFpPeHNJUGVuOFQwUU9GTkx1QkJjamJveXdCeHRIaWlnU0txeHZTMVJoTDkvMXZPLzduWUI5V2pYaEtRSEJUVk50NXcyaDkranQ3SGRzU2gyMndXNjBhSVFCMzU2REorVWoxdUpJbFA2REV5TElLM01GQTJ5MWR1M0tyYW4za0tRZFRUUTNva1BNSHhlcVkxcnNvbS9wcXkrLy9YbUFDcy82MlIvL3UxYk1lS21xVXZFdFJrSmtRaU1teW1ISFp6OEJUai9NT0tnSThNLzNQcWFjU0c2anhQcm55QjJMZ1ZBUTErUkhhVnk0d0VLY2tObXBxRnNqUzZoYnpGYUE5ZFBoYXNlWVdLaldWNzFYaURMOFdobVpCdTlQMU9wcXN5Y3JQZUhYZ2MwVE5WOUhFS1o1NExtTEkvRUtCY21OYWpoMWM2RzZxM2NJN3dyT3JldG9hclNVRmVuNDVvTU5qWUFTNWNDenF1YzNHZnNBcElTcmpaL3F5M2hQWk9iMlJLV08wS0RyYnYvSXk1Ly9OVmt0M29uZExjN2JqOFJ6N1ZEY012K0JXM1JLbllkV0NJS29xOG5lUW0rZ1R0bFRQdU0vUjhjRmlUUXZCRTBnY0Y5VWNhZmdJVXFrU3NUUFgxdmlWVm5iSmRVeWVuT2hhcWxBZEMyeHA1LzZLM2w5NHFaL0ZCMHM3WE5LdmpGY1hTOWNQQ1RJQVRIZzU1cm50OStzWmk5OStlbS9JRUwwejI5MWRMQktiaVExNFhQYzVROVlHN0t1ZmNlOHkxVDZ4dy9xYml0UFc0T3RQei81U2YzRzgvN3JFK3lkUDN5c0tyNzN4V2Rhb3JocjltRWdMS3hla1BDSjFSWmRNM2JKR3M4cXVsRGRjUzBMYTZ6MHhaUjhjOStuWlkwYUx3ZXJRYlNvd1d4RCs0a0xrb2syNmttOXByOU5CNk5vaXlLZnU0WkFHUlVaQ0lmMFNtbVhaTEpjcU1KNFh5R1QwUGg3eWJTNzMzVEpmZ1RrOU1rWXd1NUpyb2RlQVZPdzI2MFhYaDVUOU1JRDNCTk1OOVN1aFg2bEF1eGtXcHlvbWdScThpQUxlN05pbWFVc2s3U1ZXY2JxT0pYOTZXeUZHUTN1aVZDREZPeXZVNHJQTkNteTFOWXNJMSt5ajVrTmhHMlZML1IwU2lXSk1DZXFOWjFxU3hwaWdmWGNiY3h6TmRpQjZBNW41TXp6ZmdENzN2ekdqc1lsZTByU0srZWJrb2JOZXU4UWRGNU5HcjhHVnpQL0NmS0Jyd29JeE5maWY3aGtodmJseVgvK1FZUEN4RXRHV2RTcnJ1MHNaWmlFc3NneVFjNVZxd3BqckxHMlZDYUlNc1cxQSt0bDhVV2pjRlhPUVdRY0FvNHFSZXpRUEMzRXRaZlFOcjY0NUNWL1ZkRjYzdEZ3RWEvNytZdzZUT1l0UVpiNCtML093OUtxeWVhVnBFTzZKY05WZU5qWUU3Z0dMWEc3cWorN09yWEVoQmNuemI2dzlVT1YzUkNhNTlKLzhHWHpmUzd5K3pINWZWZWZPYjB2S1lGbkhRN3NINHUrZFo1TDJmZ1d5b2pwYWJUTlI2SzBvcGF0TWxZaU0weE5ydUMrUVhhMUxOY2ZmS1l6YjBmWWVzb2RySEVlVnVoa1d6WWFhOUx4ejlZNVg2OXFUck9xby9VK3Q2OUQvTWN6d3hKb3I5UVR6OTY2bEI3eXpIZjUrN0pPWnZHbjRxOGRVaVoxK1EwUkszUFAyK0lMRW1jMkpKTGlTL3ltemw5bG9qR3ZhRE5OS2p2VlRHbzgweWc2MUJPT3ZQeGFNcVFQdGw4L1YvRDZBbWQ0bkVKMDhzTkpwdW5tMHltUVZnZVpUMEVmOWlwOHZFTStka1dxcmpKU2FWaWoxL05OMTd3eVZ6L3Y5K3NhZVhvZFFGbVZiRlNWY2Zxbyt1Zm1lRzZKQzZqejAwSm1PenBSbTA5bzJYdS9YdTdSUHFsSXZsY0grMks4T2dlODB2czBkNDd6NWtyRytWeVc3UHhWeUpQUE9rU0hzc2o4ZnpqWE9KSERETGdEaVc4QjJxRkFVdlRZdXpiWjY3UFB3RmY2VU5iSjV0V3YxT1AvWnVVUHN2ZXFBZHRzWC94amNuamsvK2ZEVXYyZTEyQ2pLbmY5OGx4YmxKZkpNMGlXdmxQLzQ5ZFpCMmxUWUZUeEx3SVN3MDZUM1g2Q3NiODBnLzBxdTNpNy95bWVZYjhkWEJ5Yitpc3E0ZHpTczAzMmJwcDloVDBJM3E4ZTZ1eEdiektDZ1gzUW93OFkxR3ptZS9QaHpGM20wcUdkVnh1V2YyNVBFVkx0L2Z5SWFOckJ2NS85MTc5T1Qveit5eTh5L2tGZy9hMytEV3lUSzcvZThCeDdoejY0NzNsLzF2d0FzVkg2SVVuaHYvcy9rNXZLN3RYRU5pVmxBWFBUdnh3Z1RnTHJUSDNBajN1NXVMb050cis0d1pjamUzVlhBbW9oTXVwZmtlSmZDRFBmaG9OV2M4YU5tVmhhSWRjK1UrOWxKN2NFQmpLNTVtNDR4eGFkS3d1VDU4akV0L1ZRS3p6R0svYmFwaHhRc2RPK3BtYnJ2Rm8wdTdWODJldWl5ZjJPbksveVV0Rmt2eTVkT3VEL0FZWjEvSXNwNTZoeEFBQUFBRWxGVGtTdVFtQ0MiCn0K"/>
    </extobj>
    <extobj name="334E55B0-647D-440b-865C-3EC943EB4CBC-7">
      <extobjdata type="334E55B0-647D-440b-865C-3EC943EB4CBC" data="ewoJIkltZ1NldHRpbmdKc29uIiA6ICJ7XCJkcGlcIjpcIjYwMFwiLFwiZm9ybWF0XCI6XCJQTkdcIixcInRyYW5zcGFyZW50XCI6dHJ1ZSxcImF1dG9cIjpmYWxzZX0iLAoJIkxhdGV4IiA6ICJYRnNnWmloNEtUMTNYbFI0SUZ4ZCIsCgkiTGF0ZXhJbWdCYXNlNjQiIDogImlWQk9SdzBLR2dvQUFBQU5TVWhFVWdBQUFhb0FBQUJmQkFNQUFBQkxpWjdiQUFBQU1GQk1WRVgvLy84QUFBQUFBQUFBQUFBQUFBQUFBQUFBQUFBQUFBQUFBQUFBQUFBQUFBQUFBQUFBQUFBQUFBQUFBQUFBQUFBdjNhQjdBQUFBRDNSU1RsTUFFR2E3M1hidmlhc3lWTTFFbVNJN3dxeFFBQUFBQ1hCSVdYTUFBQTdFQUFBT3hBR1ZLdzRiQUFBSy9FbEVRVlI0QWRWYlQ0aGtSeGwvM1QwelBYKzdOOHRlRkVJUExJamdvWmVRQkQxSWp4SlhST1h0VGNYREd4TUo4WkszbDdBZ2hHNHZIanlrQjNJTXBBZVVSUkNaOFNMRUZXWWc0Q0V1OWh3RUVkeDBIOFFvSG1ZMDdXVFdkZmZ6cTNyMTFhdXFWNjllOVorWjJhN0R2SHBWMy9mVnI2cSsrdjVVdndtQ09TbUxEekxsaDNNQzNRRXpna3daT2NqbnBDc0VlT1h6ZjNyald3T0FzenQzN3J6NUlzREhjd0k5SCtZS3dJZTh0dzV3eEN2dndDZjU1SFBTc3dFL1NKRDJBQTZUV3Zqdk9jR2VEM01KaGtsbkJDQ29vdi9sazg5SlQ1ODJwaVdQMDk2VE9jR2VEN083TC9vQS9pTnEvWk44OGpucGdkMEVLRnFOaHdMeTNwYW96TzFqbFh6VElnQnRVZlBHM0U1SEFLK1EybFVBYURMdG8zbWZWZU5mWWdib3JtNko2bUJ6cWxtdGZzUEJYbnZaMFRtenJyMk9FSVh1YWtkVVc0ZWlNdGxqOExxTEx5U05jQkZOMi9kN21rcnFyb0x2VGlWMFdhNk9WY3kxUjFlczdlZlRtTHFyS2VXMzNENjhGbjlweWdIR1lVL2QxVGhjVjU4ZnZhQ3YvUnBzdWdYMFJqcURtM3E2WHNWZGpTRUkzY0ZOSXhidUZvWEdxN0EveGdqVGtTcnVhZ3hCTGR5WXEzRkg0YWhLLzZBMDZ0WDJtZjUram0rS3UvSWZwY0xDa1YrQWVwRDZVS2hmQzlLRitJODBJYVhpcnZ3bERLQVRWREhaVERsS01RWExhWnRacThuUXpPeVorYnZpcnJ4bDQxbmNEZnBhNnJ6bWMyZ2lpdEs4UjVxVVVIRlgzaUxXQU5XdEJhcTVhRksyNWhLeUJMZGQzVFBzbThSZDlRQVhQUVRsWEpYZ3NRZW04b1dwNENUdXFzdm0wQVU4WEZTV2djSkthckUrdzBmVzVwazNUdVN1QVA0YkJOZlU3ZW1KQzUwQ2ZIdVUxQlhRVGRzOWlidGFCMkJYQVI4b3ByeFZiTmNaMGdYWVpvOXpMNU80SzdUcEp6cXdGWFhmOUM3dGJWRmVKbWpOTTM5WlNyTXJiOWxvQW0vb3hOd3I2MDNXdHhLY1d0dG4zVGlKdTBMSGJWam9CbXo1QWV0ZXpNR2F4RjBkTXllc2xjaWNwdGFydlBSOW5MVkNQMkcxQmVNYjJ5YVlMamMwRy9MUTFMbWR5ZXVkV1h1c0JnaWVVZ2Z5c2xjd3JIZ3ZUV1dDNFR4UktXUTFOVUJRMnAzVkEzTVNHOTVZeXl3cU9mZFN6aGhwanlIQnRPTjFKWFp5OCtNcTdyZ3BadEc3RE9NZlh3eEhqS3lqYi9xdmZHamhSZVJZNks0TUk1MFBpSHB3ZitrS1d6UzEvWmVtYTdvNmtqckw1MTdHU0JkTDM4aG83VUZtYVQ1NmZ2UWNsL1JST1BxSktyTHB2NjBxbTFhL0hyK1dVZU9WRjk4VE5NLzg0NWNBOE55N3oyZzg0c1dPcXhvalIxSVVqNUJabXJjQlloNGNWZUUwcWRBUVBYT2ZxY1AvK1E2OG1oN3Nxa2djY0h1R1RFUXBCV2dKVFhOd0xkQ2M4Q2x4WUxTcnIxMFp2andzRFppdXRWNitFcnl2eHZOMTgweEtLYjZWZGZ6aHR5bEZSb204RXVMcE1BbTErUFNscjkrN2QrK2xtM0hXMnViaFduL3p3WU11d0JmeG00YnZTQmdZN2NvNnJ3eVlOVm5FYTQxbHRxR2ZVN2RuUWIzczBMazgzM3FZQmRXbFNKRWVydUtzVGdvRk9IQ3hDd3Q5YXlxR0U2cWVEdGtBTWV5Mjk0TUFqNkZ5VTdnOGJYeGJpbmRaUmlPK05xRDBrTTJxTUc5MTRRb2ljMnVXYUF3MkZ5ek41RmVFQVh5TjZUcHEvQmx2NW45d2p1bkxKTFZsZHBXd1JHdEQ2V0VwekJqbXJIQVhMa3p0RFkydHA0ZVhpYXJCSVpjWXdTbEQwTkwyQ21FTWVhLzI1MVAzODhvZk5EcDg2YkV0YWJEcklGWXdQVVIxd1BLMzRsazVjZUUxakxMMlRPS3huZ3V1Q1lWckppbHpyQVZscUNxSGpFY3JxdUZDVmRMS0xZMFNGK2syTnZScHgrdjByUWlxWXBFR09uR2h1YUdmS2NXQWZkMnVOYmVUOWloSkxsdkNPaVdOT1BwbVVsUCtvaEhOTFRjVU9xeXU4SzBla0FiMnBGTnBGMW9MSnk2RW9ONUU0MGhOdlNIZVRJQU1rbTM1cTZhZkdBaXl4VGJLajNNbk5UclVTVGU0bVpCSE5TSlZSS1hjMWlremIwNWNlREtNdlc1TE84c2tyVklTM3hKcThzRlFIVURiT2JYRHIxNUh1eDZnR3JNSGxwWTg0NVdpVU15TkN3UGliUzVSL2hsb3FXQ0Y3RGlZQ1F0bm9PTXR1Y2VyOUU2UUhpR3dCNVkwZmFqYWRDQWhTdjY2Y1dGNFllaDZWOXU4T3J0Vnc0SzZacHcvM2p6bHJQaG5CbWdqT2x3WW5sS3hhVUVaZG5sVDdoODNMaFJwbkF4OVZodWlGOVhFT0g5OFFQQzl1TEhEZTMrSTdYdGtTSlhUc0c0Sit6UVJibHc5YVhhSXFhWHRGYlZtUTN2ZUU1djZTL1JqUEx0a0F0RmRiUW0rTWgzbklqbDJYTTJNSHowZ0xkY0VvcWJ1YXczSnl5eG1KVThUNnMyUkdLTnFPRkhMMEVtVEhkZUFQS0RrczgrcWtkRlV6aEJhbDBESzhxbWdiajlNNlBxcDNsU00vRHhYa0IxWDVpNG1zTTlLS3I4dWZ3WjdoU1p3S3hIYWx1NHFJR09najJaNXMrT1MyeTg1N09jcXU2ZWNJU1pFa24zc0N1cWRzRWdIZE1Bd1B0enlsR1BGaFFiYjNHdmRCcEx3ME9xdU1EL3hIWjRFWlo2NDJqdEpvNHd4Z2lDaUE1WWhOeHFzdUZLbGx0VFdXV0c0U081WUVyS0szWVpvSkVVdjBnUmk4Q1pYdUhWWXhKYjAyM0ZsZitZSjlOaENDTTl4VnppckczN0Q1MVBKSFVJc3d1VUhKZCswelk1TGNSRTBidHZtYnRFdEdPRWlKOGVsNmhCZitsekpTNi91Wi9JckZyWlRRSUZZdG9XUXN1K24rSFpjUzFsWWV6UktDcE1sNGRZRFpJM1p4OG12MklVSXJaZUNwVUtSazRyQlZyZmpRbk4veTZEdXBkcWQ5aUNkT0wvbFR0b2E0RkhZVkY2VDZoajVGVEtrNFRXT1FjSWFKeG1wOWdZN3JqN0ZZQ2xUdzJZWDBGRHRKaVRhZ0tqV2h5a24xZnp6SytSSWYrcEVMRHRDUkxORHNncWVkbHhSNnZpSTM3aTNTSm9Ia2k3YUowSjgydTh0RklMaUt1cmQ3WVFLRVE0RmZYZ29La1VQT3k1cFZsUDJCYzB6bGU3em5sRG1jK0d0bEpUZG95bHZFMVhyOGd3MHBiRDE0dGpXaVNzMHJza1FXQ1gxOFBqVzV2OS9nb1pLV0tYMTB5c0tlUFB1VU9ueXJlSjUzMHhvY2E4RWswY1U2TVJsY2E2b1ZTbHc5Q0hzd2hiMzVIRXk0cHFXT3k1UnM0QXp3UVBQbGRqOXRweFZiN3RJa0JNWDdrRW1GOFMySFNuMEdQaFFxUHhpTnMwdDJZZVZoczBMcUFURmRWeXdJMDZGdm8rVzgyQ3ppTStKQzMrOHlqcFhxUklvR25XZFhZSkdzZGdVdWxzVW8vYmdTZEg0UmYzb0I3WTREUzYvV002eWNlOXFFZUhFaFF1VmlGUVpXMHE4TU9DYlZJUFBpbk4xVFk4R216SWFVQVdNVncvRnl2UWVrelhzaVh6TEljZUpDNDlxSjhQYlZxQkdQTkNybkdFUXdRNWJLZFRKdXhiMmpMeUNobjZpQnFYNGRnamZZN1ExdXVwek1EcHgxVlZ0SXlGOVJhMk80U3ZZM04wS0lvNy9kMFo4RnBQOUl0NEpucWg1ekZ6ODh4SGVoWFB4ZDNWOXNJcDA0dXFSS3F1c2RjVUVMTUp2Z3VCbitPbDZGYzZ1bEg1S0RsT1FvMkZoT3pobGllRGpuZUFxL0NwWWllRzNRZkEyMlVTWFdDY3VQSFJaM21YMTk0UzdjQnJDajVEb016RGlnNnIwaTl6c3F5MlQxR3N0RUwraVBvdTJLWVQzZklTNGNBM1VDWkN3ZGMwTi8velhvei96bnV2eEswbUY2SmpEbG1sZTJqaCtyZlR0bS9EVkhjYjM2VC9HMy8rTG53QUhyZ01yckJnTy9TUTNMSDdCai9OY3FXenVpa1ZKSGI5UkkwcFAvTWd2aUFydDliNWxxSWJ2SlYrb1JDRVdPWmZVaE9rUk02cG1XVmFNb05tbnZ0ZG1ZaXhVaVRPcFkyaGhzOHkrYURleVFlUk1ZRTB1NU8rdkhySGJDUHQxOXNCUHN4clRYekJOUGdFYko4YVVtRm9jNXl5Mko5eTIzK1J0NDU5UEc2WVdtRzgyTGJFdEc2OUs5L25Pd1VzNU8rMWtPdGZPUFQ2ckZsMnhtR09GZHMzVXlhcFBuYmRxOHh2VFhCdlc5L0hEeHpNSWJmVjFtdllOWi9VRWI0Z2U1c2paVUpLUkhKSWdPSGlVMjNWSkhVMFlEZkg3b2MyODRVTzBKUVdsbkdSREJWUVgydDBZN1FUQklQLzBIQmVidDRhUGxsN29wUERMalM4RXp6cmN6U29VL3BOelM3dHR1bGo0ZWFQZGhaSHQ1bG1TUjBXSFp1T3BqR3l2aDk4Y3lqbGtLL1FGYkxaSHRFUkdzcDlMK0ZSMXROMjNCNnUrMmNwVE5TazArNXN1UUwxaUkrbGl2N1MrdlR4bnhoQ1ZyQ25NcFdIMUg3ajJvWU8yOUphajg3SzYvZytNcDQxS3kxZFNxd0FBQUFCSlJVNUVya0pnZ2c9PSIKfQo="/>
    </extobj>
    <extobj name="334E55B0-647D-440b-865C-3EC943EB4CBC-8">
      <extobjdata type="334E55B0-647D-440b-865C-3EC943EB4CBC" data="ewoJIkltZ1NldHRpbmdKc29uIiA6ICJ7XCJkcGlcIjpcIjYwMFwiLFwiZm9ybWF0XCI6XCJQTkdcIixcInRyYW5zcGFyZW50XCI6dHJ1ZSxcImF1dG9cIjpmYWxzZX0iLAoJIkxhdGV4IiA6ICJYRnNnWEhWdVpHVnljMlYwZTNkOWUxeHZjR1Z5WVhSdmNtNWhiV1VxZTF4aGNtZGNiV2x1ZlgxOGZGaGNZMlJ2ZENCM0xWbDhmRjR5SzF4c1lXMWlaR0Y4ZkhkOGZGNHlJRnhkIiwKCSJMYXRleEltZ0Jhc2U2NCIgOiAiaVZCT1J3MEtHZ29BQUFBTlNVaEVVZ0FBQkVZQUFBQ01CQU1BQUFDRHFySG5BQUFBTUZCTVZFWC8vLzhBQUFBQUFBQUFBQUFBQUFBQUFBQUFBQUFBQUFBQUFBQUFBQUFBQUFBQUFBQUFBQUFBQUFBQUFBQUFBQUF2M2FCN0FBQUFEM1JTVGxNQVJJbTczZTkySW1aVXE1a1F6VEoxbWkwYkFBQUFDWEJJV1hNQUFBN0VBQUFPeEFHVkt3NGJBQUFjQ0VsRVFWUjRBZTFkZTR3a3gxbnZ2VHZ2NjJZZmNRUVJpbUFYQ1lPUW8rd3Bza0ZBWUZiMjJZUWt6bHpNSFJFaGNXOUFFUklnelRyeENTUms3ZUxFL0VHd1pvbUllQ2F6eUFrUW5MQnJIR0h3MmN5QXpoR3ZaQSt3a3hESG1ZWElmMEJBZS9idEVQdk82K0pYNzYrN3E3cDdaNmZuMWpmZDBtNVhWMzN2K3VxcnI2cDd1b09nUEFacGdkYy96ZTc0N2tFeTdKblh5QlBoN3IvTzlveGVJdlpxZ2ZzWlArNXM5NG8vT0x6eGtFdmFmY1BnT0phY2hBWHVZYmUvN3U3dlllekZRMitQc2RydSszNzUraHBqcTRkZTFHdEx3R24yRHE1UW5iSDF3NjdZenU0MlJCeGw3UEpobC9RYWsrL3NwVGJYYVByd1czNHNmTE93L2M2cndKMkZvTmZNdjg0RnFjcmNvUS9oVTN0UzBwRlh3N3g0emZnSEZKbGdiYW5PSkdNdkgyN0ZtbHErRGFhRlB0d0NYeXZTSGIyaU5CbGo3UDhPdDFMVlRTWGZDbU5MaDF2VWEwdTZMWGFuVXFqRGRnKzFhaFhXblpjQ1RqRzJlS2hGdmNhRVF3SzRKRlZhT09RUkhGbTFDblJIRHYyMGVHMDVDVkpWbGJRMkdGcyt6TG9oVlZWSjZ6aGozenBFa3Q2ZzU4QWdPUEl6aDBpdW5rU2hHbWpGTUxlZmtNU2FqTTMyUkRZZFNUTUNGT1dmamhRNHNKQXdYWkpZRTR3OW40RS95R1oyMFhDYllhYjRLaTFRRGJSaXh4aGJrK29nam13WG9KaG1CTktVZndZbkYxYU52U1N4RUVkZXljQWZZSE9GckFlM1h2VUxMcUtCVVd5cytoWmx6M29oYzQxaEJDNkVmMFlmT3JFK3VMc3EwYkRUZW9qbW1qRWl6TXJobnE0enJNNmJpUVpVTVlWWlpkMGNOUFlMUWhrUi9obGswckdPTW5ZcWc4QUFtOU5sSGFBZ2ZXRkYrb2dxcG1nenByZEtlbVQyWFBlWjJRUXFaVVQ0SitDaUZlbFlNNHh0UnVHdjVsV0tySk9zZS9xT1o1ODllZHNaZHBjUVVWZWMwUlA4UUFYZllHZE9QZ3R4em9RazgzeE9WSjRNMWNZSDZTT3FtSlR6NEFIOFhzYllmRnhweW9qd2o0UEZydE94aXBrVll5TGt2a3lSRmM2c0Q1bGsyNHFsM1BUN0I2aGx3WG5OVUYzUXRXMVJSZnFJS2liQnJ6djQ0UHc3ckU0bEowbVMvNmVNQ0g4TDRDeWxZNFVIalhoT25zN0tpYzR0em5wU21TTHIrSTBQaHJJTDNpWTdaYndxTDkvN1Y0VEF3SXIzUFhhellOLzlLbUgvQVZtMzk5ZFNETkpIVkRIWjJPaERPZ0tmdkJEVG1ESWkvR05ROGN0VUxDeHJUc1VSaXJwdVpXL3Bwc29haklTOFczN0p5QWVDN0pJZHhhWitRSVVtMkpNZ0lyaDI4TmpXejJ2K3BJK29ZcUladXcvdjBuQTlueEdMWG9naFUwYUVmd3dxZnBtS3RjSzZ5M0dFZ3E2eGI1ZlFLTTRxVmRZZ2FJSUVXWVZodHJuU2pwTVkzRFcycUJOUDN5QTZyQm9KU0I5UnhVUTc3b0ZzRzhCZUM4aHA0cHRJbEJIaG44RWhGYXN6dU4yUjQxQW82eTVXcXF4QmdBMG9zdG1EeTkxQk9iakx4aFZJRTErK3R0aWJMU2pwSTZxWUFHajFZK3VTUzdCcStmRVNaVVQ0UjRFU1YybFk2TGZaQkVKQkZWaGxKN3cremlwTlZzRHljZk9peFZtNXlrdXlLc1RadHVLZ05CYko3a2dmVWNVNHhpanJidlB6QVkrTlJFSkNHUkgrR1h6U3NPcHFIWmxCb2kvTlBJNm9tMFJlZW1teUFvbVBHeEtLT2dmY1lQQ0trYk9oQ1hFMkk3QlRrY1VvNlNPcUdNZG9zTGRIRUh1OG1FdmNrYVdNQ1A4TStpbFk0MnkzbllIZHYyWmthVFFJT0FtbnlDcmdXNkJoQXQ5a3JJT2NGSXVzUkQ1RXB6Nndha1ZTU05KSFZESEFqZXZiWlNuaWZTVEhQSXFrTmZhZ0VtVkUrS2Z3NFUwcFdBMTlEektEUkgrYUc5blB6cWJJS21SWVFhK3NhMmxhVi90eGJUeHVxRzk3U1psR0kyRWtaUysrRVFYVUd0SHpkSjYrUWRwTTRpcEh6N0lnWldITGZxenh6SFdHcGRLSDB2UWpuODZpNHBkVlltSTFZTzc2amVZeFloYkRBN1h6bFpxNmZTN3BOS05lUzhZeFZZeUhrZXg3N1JONW52M0NjMEN4dTFxVUVlR2ZvYWNmcTJIamRnYU5RVFg3WlpVUzRFa0c0OWVOU1BjTVNzSUlueERpdEczTmRHeEhpL1FSVlF6WlNJNzEySGl1amF0YWZEdWVNaUw4clpET2toZHJuUDI0RStFcVZucGwxVEtoVjlSeWN5TFdJUnBpa09jRitNaVNaZmhrTExzamZVUVZ3NkpHTHBCVE00NThQbEtQNzRGU1JvUy9GZEpaOG1MVjVhK0J4aDkxb2wyVlNxK3NXaHJlSzJ2aVlpNXJqYVJSQ2p5dlFKcEZTNzhXMnprbGZVUVZDK3BxU3FxbFphWDVmQVFTUktjdHlvand0MEk2U3o2c1VaWDlIU003bDA0Q0E2ejB5V3BFMkVLdlhPQlgwLzFaUEJyQ1BSVjRlbVN0ZHpTMldlTExXVTFtRzk4ampjaVF6MGNnUVhRRElOT0NFU2I2d29kVlYrdTBtWXNhOHVxZmZiSWF5ZmhTNGhWK2RUWVcxdzNFSUF1NDIyWFNJeXg4MWFOOVJnSXlqcWxpZGJVTk9KMGFDZlA1Q0pmQThPTUZ5b2p3ajhBa0x6eFlvM29YZDBlTXl5VGUxYWp4eUdwRjRZazhIemhqWVN5dVc1QkJsaUNOMlkwZnBhbUpFSUwwRVZGc1ZLOFVqa1JYUVRHNTgva0kzMVZjbzVpRUVZMWpGTVJSOW1EVjlUeTJzTzVBdWtwVkhsbUpORFVZcFIwRTV3ZDJLNUx3VGhZM0lNMnNxbTVHZ3o1cTNUNVNWOTVkbVl0dGYwWEo1L09Sb0VvMmpEaUJiQXRHMmNnck45YW9OdkxmSnR6ZlJXUkFkVzVaS2ZNR2VtVXBxTlRFaEVNYnJrcDVEdEtzUzg2T1BTK25qK0JPelJsK0FGT1BVcWZvT1gya2FUZU1CSmxzQzdxNHViSHFURWdhUWxROUVGekkvcnJybjNwbTJkL2FZNHRiVmtvTXU4OVlTa3oxS0RTbDFJOHlsK2FpSkhRMnR1R0pXcWVQTEFCRkhUYmRkY2lTMDBkbVlqYzRzaTNvNE9XT1B2elpCMzJvcnI3K3B2RDBEOWh1cjl6OXU3LzQ0Tk9MV0VGODdzeWIycHJ3MklkdVkyLzlUVng5R05oMzZkcGc3RDkrL2NZZnZXME4xMzl3VzFlLzZ3c3YwenI5cG0wTjg4WHZ1Tyt4bTk0dHJpTFF0NzVSUStDY3JTRVgvUG1nR2s4UENRMVBjZnptN3A4bm1yN3gzdTFFM1g0cXVEUXlBNjNVM3BOQWRQa0lOYnp5cmdTZXFNanBJMGppSTN1SlBndCtLSHozZHB6UjlNMWZWMVZPTE9MTktpKytnYkhUMlAxZjFZVDRDb0lQMlVxVm5XRS9yV3FucTZMMk04RVgyTU9WbXMzTG02SWFQdkorMWcwWit3a09QbDRESXV0eXgrRUhxdlVqT1UxZTVLa1dnWlpBVGxsbGsvclA3d3hlbXRUNWRxUXA5V0s2QThFMk5jaUNUQmV4YlpzNmxqVzQ5OHlsa1ZhWWlpOThnZVB5a1IydXVqb1d2WFRSa05OSCtQMkFOcUhqc2VEL29pOU12blJFelk5TnBqZnlYVmg4ZWFBUEdTTS94djUwT1JoYnNIMnFmZVM1dlQvRWt4L2JVb3dOZHZsL0t2L04yUHZDeDZHRUZhNHBpSzBGOTNZUkZYNWJ6TkdWNnBYdFlLUmp2RHprSUxKcm1yd0lIeUhRU2t1WHJNUUF2RmdGNmtacXRoZERrSmR6VjViSGpaWHdITW9xcjk3U0VrbVlIdjUzSU0weXg5dHdKQmN1SDJrQ1FSL3JhUXh6K2dnZmUwdUVqdHVDSSt4UlBJNmdoMGhkeGo2K0psSWl1TEQ0ZlE5OWlINDd3aDduakJBMHRMZE4zUGdwUUN4V3dxVUFRZWVDRU9NZTF0MUdBV01Cc1I1UlUxaUh0M3pnc1E2QTE4YmdPamc2bk1qWksyMFU0VjdyT09INDJVY0FJWDNFQVMxaGNzdzF3UnpJc0hrRm4vczB6Y09XY2ZVWlpkY21TT1VtNFFSc2dNSVNXbzVJcDR2Q3VId2tDcEZ5bGRkSFdqelkyOFBWMitneDlOZU1lZVJRUFZEQW5lQ2l4SFJqV2FxaTFBQVJmaUI2U0hmZ0Y5OEc5a2ZSVUZPMEtxRjhUaGZ4RFVEVEtzcHlTR1FTSGZqSWs1TEtGdkxnU3JqS3ErR3Jab0Q5by9hUkJQUTJCK1ZIRGxtUFFUUHR4eElwejM4aFdVM2ZLZDVSM3RJRXJYWWVkQzhNVkJWZDFGQWJraEhBZ2ZnSWRLSHpwZE9DbFJBajVKZ082WmhFeEtxUSs4akxVbUFuVmtRWDNqZGZXcFpWTmRJQmlCU0xqWG1SU2doYTZKNVZBWVVwQitmL1hCSVg2aDlrWGV2TWlnczQydUtVY3JvTnU4a0VmNUZ4QkVBeGFFMG9oNnlZSjJTbzFEaTV6aHViQUF2MXJkUzZDaC9uUVdzN0Y3NFBDS3B5ZzQvb2FCbUJHNGlQWEVlM2VqMmpiSklQcXV0MFQ4Q0NGN21jbFpweUZnOVdSSmNnd0hPRXFrL25lS0tnRGpqYTIzbTJzaUhIQ3Q0WHFUWVYwY1BTR3pRa3pqT00vWjVLRXhCbnZzVjlpeDlOMGd1aDlaRVl0SVROSlN1ZlJaUExURTNBYzU3bTRRS1lhdGhVbVV3MHgwSWluUWMxdlpxUFJYVEFpcVFYZ3gySWoyQWdtNjFlOEhlT3NoMnU5NWFPbVpqL0x3aEp6KzdMUitDTUt1amlKcEVrQUNybzY5dTU2NnhJbDRDTlZaQUgrS0xnUXY2aDErOVhsUUI4NGJScWdtVHpHcW9XOFJFQ2JWSlFwNFlhWFoxYmtEWGhvVEdZK09WUlBoVkFuWXV5d1NpeW85V09JK1MrRGlGTlVBbWRUNmNPeEVmNDBtcmJpdXUwWUhVZUFITTY5MEpQYlFvRVREcjdtR3VBcHFZUkJDSXp2WUhHeVZPZ052YUUyRm5BUXVaRlFadG5MUVpJMXZCUXhtcHI2Z0xVVkZqaTRXVmRnM1NzajBTaGxldDVSb0ZHVitjbXFCdVNzVGJmNVE0WEY4R1NheVBlamFyRXd5QVVOYjMvYTBHYXRTbTlhUjJsTXhBZjRkbWk3SExCM09VajAySngwZEx4WnNkTUZRdDYwTGl3b3JxSWlZSXRpVXI0aFhJRVlVc2JCTVFheFpyV0RIMU5DcjF1cG9CUTk0WnduUXNhSk9vakJOcnNBdVdRbGM4UDJ2MDE0Y3h6NndSQWpMdGlIS2p4Zy9mQ1plS21BOERnN0lScjRRdTB3ZmhJM1JvYlBGMFdQQzdzYTdKQklMU2xVbHM2UVhOaFNSRDdIOW1vaXQ5MlFwRStzaDBCVW1zVUdObGtuN29kUG1KeSs1cDFiVkJlMUNCUkh5SFFaamJQSWV0NWlCcC9HRnd6OEo1Rmp0WFU0d2NUc3BhcGF0elRpNXZld0MxMzJhWndFZURCK0VpTExCM2RQakxEaHpZeUp6WENxMll3SDlVTHZSeDI1d1Mwc1VqM0k2YlFZVFpqVWh6TU9xWmJ0VlhnSTJhVkN4OVpVL1hJYjA1cGtLaVBFR2dUVXJKbHJkU2VSNjlRc1RUMWxQTzBtRkUyOU1RQ1JUWVY5SUx4MUJUMHRDWU1Gekk0b3BBRDhSSCtzeVV5WUYwVzNMa0l1WkFmOEJNT2s0MWhWMmRlMURpamoyd2gveisrcTZCQlFYc0xmNmU1S1FNMjAwZFVBQmNiS3N1S3VOOUhDUFErZkFSMzgxcXd5aHFSUFZFYzczd3BXbmRFSkR6R2xqc1dYKzhMUmVIM2NZVzQ2MDJQQnVJanJTNEVzQUs3ZkdSaEUrM292WFVCaGw1VkFRVmI1Y3FPTGl4TE0xRWlmZ0ZxSnBzRUhNSnErbHh6VVJPcldhbjlQa0tnOStFajFaZUNGUmpsaEdibE9tL0UyMGQrRUdDSWxVcjh1cG1RZ3puanFTNUNlZW82anBpcThBYmhJOGZaMTJBTzFkWGc2K3J0MXk2am9hbXpDWnVOWWFYWGxxSzZzR1NMODMvVVIweitDbGhNNDhvQnNSeEl4R2pNTmFjMHdWdytRcUR6Kzhna1c4S0RBWTVsbFdhTk05K3pvSEtySmdSYnhkSk95RUhEU0tFSjNQMGE1L0ZkYlEwUU84TWhYNGxWNmN0OSs4Z1hDZXZYczNlU3E5ZHBtdkZ6YTdkZHBVUEMyOXRtTTVOa1krTjZ6dlppeGRuQkNmL3J2c2VpUHFLakVvZUY3ZFZxQm5OZ3dpN3drVVZOc1dZVEJuVG9SVjBkelVkYzBKbXl0dUNiM0Fkb2ZOUGs5UmxHaU15UnFuN0daQ0VFUGZFUUhzOUJuWWRKbnpRYmRRNk42OFVhOXIrdXFZQ1c3MWhLVUJjVng3RUowVFRMTkZSNUxXaVV0bllJek5PU1hxdzQxMTk1UWdwb2NoRE1OUkhMR05QRGtJdHg3SUg0eUJHUmJJYVFNODZlWFBOdU5wSEoxamYxWGhQMjBvenJWMWN0Z0NqQmd1NGpzZGlYaUh3TGF6MUdRMS91TjQ1QU1POXhRaE9Obmx0WWprSmtLNXl2dHpHdzFMQ2VzMVBUVVIxdWZWaFJaa0h3QUpZTGYveGJ5OFlSeE5vMzRpTjEzVFVyZW00ak5BYmlJM1hodjVDRHJSTFdzU0svaDJMODNMWnRhTWZCVEdteUVIdnJXZ0VlcVFIYmNYUy9iQ25SRXBaNFhsbjI2eVBCcHh5TVpkWHVMR1ZxeXNmNXBBcDk3U3JUMTlzQVdwUm9DellibStGYmkvendZY2xXL2IvU3dzYjdNcTZJZlJGSElsTUtCdWlTZ0cvUjFaYWlNQWdmVWIvTjI0TGRGaFZieDRrUHg0aHZTeGlUUTVFMGV0b1JieHdVVTZxNFEzS3p1WTU5K3dnbGt1dlpnQmFQcTF4Zkk0S3Z0MmNZbTVma096WVIyRmxVSEgxWXFsbWQ2b3o5dXlpbStBam15M2R4R0FoMVFhSFoweUI4WkU2T0Y5NHZFZWUxVW9nU2RKbVBWWWtzUnVIQVhPdXFlVFF0cjBtUWNGVkFiWjM0SlpvTDk1SGpNbDZHUkY5ZmJ6ZjFUSXNnWUxaVDZ2QXdjZml3SWlyaFhaOXFwWkxpSThpT2R0dEFhN0k5Zm9vZUEvQVIvZHM4eERlcloxUUtjVFg5eU1QSldqaldLVms3WjJlSG80NTRrMFJOcTFsSkVhVndIMm5KY0xwQXdxcXZ0ODJ5QmdOY1p5RkJkVmFwNXNPaW12T2JJQW8relVmQ0RmYkNjdVcxeEcwdGtRSDR5RTYzTGZuVjRDU3FhQVhJS05ub0FaTXVLK0N0aXhsWW1jME5Zdkk0Y05FK2NseTk4SENIaEZWZmJ4dFhSamFtczVDS3lmeDlXRlNqSiswTW51SWpveTlNVjlFN2pQMEp4VlhsNG4zRS9qWVBIYU15STRjZ25pb1ljazAyVmUzczBEamhnYzVkM2JJbVQrQVU3U010TmVNaVR6UnpwcWUzRVhyVldnNDdBNmVVcE9NbXMvZGdSVFNxV3B1bitNaDFMd2RqUDFmcml0OU9STkQ1UmZFK1luK2JCMTVHMFlRZ25vcTZDVDJobmFpcXltMDhPRG1xYXltU0ZPd2oyS1dTNG1QbjFPUkVudDYybTZ1dzNiclNpeitIS2c4UGxtN21aM2laWVNKOTVEV3FPcElhN21nSHBMaTZYTGlQa04vbUlWNjZWaTVhRk9mWlRNaTR3NkluWkJ0c25TZzVLdm50bW5VZlhNRSswdElwSkJkaVZnbmg2VzJialczWmJNek90QjRzcWhqaWo5bUZFVDRpMTRUeHRXOTlrU0xGeW9YN0NQbHRIdCs0TW5FeUpvZnZzcU14a0xScHp4ODNHYjRQSzZ1ZTcvbXUrb0NLOVJHRWtYWEZ1V09MbnQ3R2V2K0VCSjR6QzV5Z29mSHo3SStzMkVrVlBnbnJ1MzJrZFZISjVEb1Y3aU5WRXhubGoyeVdYVkw0NjBJOTZ0Q3RPbWs3ZHVCbERiOHo3eFdrV0I5cE1ia1RBSlViOW9hSHgwZlFPL1BTTmswcmNHMVdtOHVEcFp2NUdiNmx1eCt4dytzakc5cTJGRmVYaS9hUlNaMXlLb0cxenBwLzF0bUVTdXlNYW1YblRtVmhaYlVqWFRTemRBSzJVQitCZDc1SGM4VDhvUWVRcDdkblRNSUpmMUpvSTFaeUQ1YW16OC9BMDlaQ2N1UDFrVlphYUM3WVJ5b2RNeHRDWUg1TFJrdE1GVWtwMTNRV2dqaWlmYVM2bW9LUXF3bTk0NS8wQ3ZXUmxwMHorRzY4bHNMVDJ6Q1kwaFZ4UkdsbTd0Ymsyb3V2VzdOaDR2TDZTSjBPNWJnSkMvYVI4MmJ5NVl6aHlickw0M0w0cmpzNjVVTENxM3hrMmc0a0gxWldQU3hPZlRjS1hxU1BJSXpvMENIdmhMY2xiNCtQb0Z1WEpNQ0M4Ukd5QlBGZ1NRejVINXJxYVdTdXc2ZTVDZUdXbUhjaUUvWUtkdEFvV3FSY3JJK00xU0w5eVRONU14dEh4UEJldFBRZUFvYit5eEpxU3E5dnZFaVpEUzJiQUNkaGkvUVJNRjZ5SEVNVEpqeTlEWmZhRk9EY2NtMkoyRm1WWi96M1lKbDJGRmJzYURpNXdpZFllUjhESzRDSWo4QVp1eWZ4aGJCL2UrajdrNzR5UTZJL1JOYmtFZVRVcU9XL2s5TVJrZC9QUHFWQlFqdWxlMlg5R0l2T2N4dFFkVnNUeUhXZTA3ZDlGMHkzTmhaellhWUJRVk9qWGdLdVFCOUJuMThoL0ZybURwckhndWpLUlFIUHR3MjJSV21jM00vMFlBazQ5WS9mSkd1TDh0R1gwS216d1pUd0RXUjNrWkdHdUdLT0g2TDR2THhGckdYSWljY29kWWpDM1NRejlqM1FQbGx4TzhtZ0NzWlZzRGdSRnlIMUdub3RjNEJwcHZjVnB2ZnBaUTd5M0NJWEhQV3lxa0FmYVVYNTdwaUp3R2ZCbXBvcGRxN29GYzZPM2dHQXNENHNvdHBZaUY5dDh1dEtkUjRwM1dMUVhPUlhYMERjbU9VRmZXQUltdU5PWGFuT2FOTXpNODhXNWxWMTNkd29FRW1FSmhlRDNsVFFibGtyRDNDdWF3cUduNzZUVjlDQlJObzhSWXdrd2VYSkY0NnhicHNEblkwTUFBOWFldlU5RUdQUkMxS2NqeUFhaUx1cm1qVWl2TG9sNjdZZ1g3b0tjMVhDK1pwY0Q0MkZxeG83bDQvd24yaUxsOG04SDV5cXJQc0lSdGo0dWMveWp1ais4TG52TTdSNDU1dmpIYVk2Q0w1NTdtWmUvNVBuSGczR3pqMFNvdGo5a1hQYndhL3E2cjh4MVgvMnNCY2E5RndhZnY0SlRnOFUvMGd6VkordFkzc1AvVVZiMTJXZkY0UVBqM1V1WUFmdUJNQW53dmxzcEJTSThSc2Z1MGtJZHV0RDM5dDJ3aFhuSTNNbWJrakdHTmdxWDNOWmtNUEFxNVp3dW5jUGlZV1k4VCttbklvM091MHVHc2kvU2hWTS92SythbmRWUkEvMlR2RjBrN0FBeVVrcU42Z2FlZHEyQkpxNjRYbnh4SXU4V3VPdUo0OFhiVFdDVFZOWFI2RkJ6cVhoaG9ZMjgyZE4xMFR5Tml1TnV3UUgvN0dnMHRockI4K3h2ZGxndXFyRG5oczhzM2JPU2hHSmNSYXhPQjlac0p2dmtsMm9JN2ZMZ2dLa3ppNXRCMy9QdmhaTWgreGZndUFiTk9WMTJ0M3FvVW9qVmFIeEcvamxBOTJ2NFA4a3ZsVjd4N05QblR4ajg5WVcrNmxsdEZUKytlNlBkQUMraUxJNm1sMyt0VnQ4N0piMytobDhoL2NwZklZWFBxS3J1WS93NnBPM2hkeEhkSFVVR3JSY0dpNTBUNThVOUV5ZjR1MWJxQUk3MXQzV0V1UTRmeERqSU9RVFRxV0ZIekt6dmYzZ09zanY0SVBEWEFwb3V0dDJ0Ty8vbWVjSWtkVG4wQnJSUkRIZ3U2QXk3WE5aVU5BZHF6TDF2cXQvd2tSVlkxK24zTHhZRkNpb2ZQU3o0YTM4WlhqKzR6eTczTmF0bFErYkdWQlg5ZU9jVDlaZU9YMytrK0h1R3pseUJXLzJlOXRzcjJSeTR4VVhSNDZjV1kxS01mM2dTZG5wZmd0V2Z1RTJkc3MyUi91SHo0V25INDdnKzdFaVlOa1hIWk9JY2xpTXhYWTJ6ajRoK2liclB2a1dBMTZjai9qbDdjMkN2V0VscFJqVkd3eXlDU3YwMVNUUUFXdjZKZXNCeGVnVCt2RDV5Qlo3SldLN2NKOGJGQkZrejBYcEk4WXdxZm1JZ1VvVWVyTmdiMWdKNWxpTm5JcFV0bUxYa2NZZUwvb2xhNC9zKzR4MndEaXkySXM0dlZtd042eWtmQXV4dU5GSTJZVk9ZdWVyNlplcytiZ1ZEWFVnSHhsSjJjQk5FYnczQy9hR2xSUmpJM0xubGU5eVhFd0NIYkNtWDdJZVVJdytvUi9JUjRLbjEzb1JvemNMOW9hVmxLOGVjK3c2M1NCSmd2ZFUweTlaZTJMZWQ2U0QrVWh2NHZSbXdkNndraExPbWVjSFpGdEgzVzFPUXZaZTB5OVplNWVnbjVqRDV5TlQwZHZ6dUVlMjNFK0RDbHFsanh6VXBMMVpzRGVzcEt5NEQ3NUthcy91ODc0clFmVVgreVdybjhNZ1c0WXZqaUJKTlhkTThCaEdFZHNqenZzMWcrelYvdklhUWgvQkkwZWZNVWFzUjJjZVUzK3dRaGxIRG1ZLzkxM1JiSnI5c3p1ZUJsUFBrdkJiZWowdHpUTEU3WitzR1l3RzBqeUVjU1FJUHM3WUxiK0QyNmJmWG1WZDhSaEJ2MDFkK3NoQkxkcWJCWHZEY3N2NnpaQXh4djh1cjdvQkRsamJUMWtQS0VvZjBJY3lqbUM2KytoTlo5anBaMzZ0RHhaMGtTaDl4R1dWL2RUMVpzSGVzUFlqVi85Z1gwMnlabXM5cEhFazJ6QUhncWl3bHczK1ZnSFBNQm5pQXlrUURhaGloZkttakFqL0RKNjlZV1VRTGFxWjNDZWNNYi9qS29wWjBYU3BCa1N4WXRrU1JwUi9CdFBlc0RLSUZ0VDgrM1pGUGZIcGduZ01qQ3pWZ0NoV0xIL0NpUExQWU5vYlZnYlJzcm0wUUdtQjBnS2xCVW9MbEJZb0xWQmFvTFJBYVlIU0FxVUZTZ3VVRmlndFVGcWd0RUJwZ2RJQ3BRVktDNVFXS0MxUVdxQzBRR21CMGdLbEJVb0xsQllvTFZCYW9MUkFhWUhTQXFVRlNndVVGaWd0VUx3RlJtN2VtMWRjUHNIUEk3VjFkVm1lU2dzSUMxU3FleDMxcXVVNThmdGZmT0dtTkUxcEFXcUI4NWZhVStxTlYvS3RSaTM3NFJvS1Y1YUgxd0xWemVDNGZITTVQcSswQ2p2Zy9mL3Q0VFZIcVhuU0F2eExTcFB5ZFViNE9BWi84OVZPL0hzSVNhU3lacWdzY0F5Zk9sQnZTY09id2JucWVFbmE5bENab0ZRMnd3S05FL3dUYWVJRldNZlVwL0lXeXJrbXcyaEQxbHpERHk4YjhvMmN5bFh3TGNVaHMwR3BicW9GS3Z6elhCMzVadCttK3VEQTFGNHFTdGs0WkJZWXV4MnZ2Vkl2NUd5cEg1NVBYaGt5STVUcVpsb0FINmxyYzZDYWVsRTQrVDU1Sm00Sk1Cd1dtSks1S3NMSnZGRDRPdk14MytIUXY5UXkyd0lyY2dzTjJ5T3pBbmpyVkRaT0NURmNGcWpMUEFSZmo1VjZOemFIUy85UzIyd0xkTmdKRGpTbFAvVmVsZUVrRzdHRUdCWUw0SlBicTF6WEdia2pId1RsOXNpd2RIMXVQZFZ0R3R5bmVVbmdURnpPalZvQ0Rva0ZkQjZpZGx1RHllaW5PNGZFQ3FXYWFSWTRycjc1cTFMWFlHc3hEYnBzRzBZTEhEZTM4dVNhZDJGMUdLMVE2cHhtZ1ZHMW5sSGYraFYzY05MZ3k3YmhzOENFbkdzcW9kd21tWHh4K0V4UWFweGxnVkE4Zm9ZbmpKN25rUHlCa3ZJb0xSQzFRRjE4R0xyNUZwR1hqSFRiMGRieXFyUUFmNXoxOG5JdzNtMjMyT05Cc0hCWGFaTFNBa2tMM00vMkhneS9IT0I3akYrdDdpMG4yOHVhMGdMQmJ6ek52Z0l6VEh3eWZPdGFhWTVyMWdML0Q4Q0V3bkxNQlh6VUFBQUFBRWxGVGtTdVFtQ0MiCn0K"/>
    </extobj>
    <extobj name="334E55B0-647D-440b-865C-3EC943EB4CBC-9">
      <extobjdata type="334E55B0-647D-440b-865C-3EC943EB4CBC" data="ewoJIkltZ1NldHRpbmdKc29uIiA6ICJ7XCJkcGlcIjpcIjYwMFwiLFwiZm9ybWF0XCI6XCJQTkdcIixcInRyYW5zcGFyZW50XCI6dHJ1ZSxcImF1dG9cIjpmYWxzZX0iLAoJIkxhdGV4IiA6ICJYRnNnZHowb1dGNUlXQ3RjYkdGdFltUmhJRWxmYmlsZWV5MHhmVmhlU0ZrZ1hGMD0iLAoJIkxhdGV4SW1nQmFzZTY0IiA6ICJpVkJPUncwS0dnb0FBQUFOU1VoRVVnQUFBOHdBQUFCZkJBTUFBQURQSEZNdEFBQUFNRkJNVkVYLy8vOEFBQUFBQUFBQUFBQUFBQUFBQUFBQUFBQUFBQUFBQUFBQUFBQUFBQUFBQUFBQUFBQUFBQUFBQUFBQUFBQXYzYUI3QUFBQUQzUlNUbE1BWnJ2dnF6TE5tWWxVSWtSMkVOMHBSRGJ4QUFBQUNYQklXWE1BQUE3RUFBQU94QUdWS3c0YkFBQVY1a2xFUVZSNEFlVTlXMmhreVhWWEdtbjBtcGFFSVZuL3RXQk5JT1NqWldRYjR0aDd4VzdBNU9HMGNDQTJTNkNIYkRJTERyczlBWlBkT0k4VytVaStraGI0UDkwdzdCSXdpVVFja3BCOHRENFNFZ0ttWlp3NHllS2RGaDZ3UTBLbWxaRXorNWhkVmM2cHVsVjE2blZ2M2RzOW84ZmNEOTJxVTFXbnpxbFRkUjVWZFZ0SmN0R2VKZmJjclZ1MzdtK3gyMEJaL2ZUN3QyNjllaTk5OTZKUmVUNzA5TExoZUFlNm41SGp0SHMrdEV6WTZ3MldQU2ptYnBhK2FtTCt6cU5Lb3pUTWhnUEZ2Q2pIYWJjU3FuTnZWSHVqdzlnSEx4NXhRdDc2UzhaT2YrVFB6cDJvNlJLd012NmdHc0szdmdqQy9RY3hITFd2TnhuN2VEWk8xZENkYjZzQlkzdVNnaVhHL2srbXI4cDdxY0VxaWpsWllldzlOUXc5eG5aVTV2SWxRRGNwb2hjWTIxU1pxNUNvZmYyWkZMUlZSVmJBcEoyb3BoMTJxdEtYTU5GZ0R4VFZxNHh0cTh4VlNJQ21QV3RXRnZNc1l4dHFGTWJzaHlwOUNSTjBzbzhZVzcrRUxJUkpmdUc1bjk5cFZSYnpHbU9IRW5lTnNmK1Y2VXY0bnFmbUdPeFAveEx5a0U5eWRURzNpRGtHdCtYOS9INHVkT2xWc2ovK2dhNHU1aXZrdGx3bCt6TnRNVjhodCtVSzJSKy9sSlBxcTVrUnEzN0ozWllyWkgrbUxlYUw2N1lzL1hlQTF5RDRFdHFmTytXaWdjcXIrZUs2TFoxUEIrVVpLTGlFOW1kVkIvb0JwZ3h3WlRGZldMZGxydngrM0NXMFA3WHhLNFljQ3pLVnhYeGgzWlpHNmJPWWkydC9jb1IzNSt3b3A5UXVxaXptaStxMlhDKy9oM1ZlOXVjWFQxOCtzT1VSblo5bi94TmRONm51YVY5VXQ2VnBuQlRQc2RQbjRKN0EvWHRiN0pOOFZDUmdTeDlKSllYMnA4bTI3c05sZy90YjZla094NUlCN3FYNjhLYkVtTXVxYnpMR2RtV0d2cjhCVkVPSFFIYktQa3NMYUxyM2tPWUswcjdWSE1WVjBHM0pCdkpWR0ZtdFB1ZFRITzVYNzdIakFub21MVjRrRysyQUMweUxmQVF4R25Db3Vyb21xNGkzdTIxTHlzWHlVNENxNXo2aTczOW43S0ZQOVhZVWZzWStWR1JhaWNVeUp5dytNWk5Pd2x5bHBCWWsxeFVSZWlESlFhVzZlUkNrV3JXZkxERmd4cmpOL09IekdhRS8yT09JWnhxQzdrLzlodTZuSlVEeXI3dHQrOUd2UENzS3ozNUx0UHFJeUo2K3JOblc2RXFrdW96ZDlGVC8wbXZQdDNrUDMvdnAzeEZrZXlvbFpXNEsrTVFjd3hXNExjYlRWNFNva2YzVTUvUWdMUDkreXF1L0hLWmFJWmdrVVV1ZHRiakNlLzZtd3RvQlFoNFlaTlFaZTFzKy94WTRiZjRHdEdJZkhFa3NjQ2pOMkkvTFhPVTM2QkhEeG1oRXRSUTYrQ09kOTZUMlM0UVVQakVEeWtLdVprQ2R5S0Y1Mno1dGhwTU1ldWVBazNnZFFKL3BlNmlkS3VpNlozWDBvR2V5UWtIYnZLUEV4VHR2a3RObUlIUGJSeEZucWE5TEFPZnY2bHpWRkRoLytqNkRpYVRKaXM1MmI1U3dnQUV4RjNJMVIwK2IyelpGb0l6czBZSjU4WEdUa2NlUnE3TytneGJ1Q1pBTEVNa3FPN1BxcEdUYkZpYkJ1b01CQVdOVEltUDJYOTVxNVlCd2dCdm9MbWt6NHRyNHNaYTRmaG9RY3lGWG9HNE9WZWZPYWZNSXlOOVV4VHl4d0I2WWE4Z3NuazZ1eHZBS292WGdraUdxZko5ZjFDVjFsdWxwOHlCMDJqd0VMSG9DTFBzNklqaGprMDIvY1libTBOMUpBWlo2dk5ZT2libUlxMzF5Mmd5M3dvaFNSTm9nUkxIdnpUbWpXOEJEcGVJNW4yT0tTK1pNbzJ2Yk13SDBqQjdRYnVpMjB3aXdIQ3NzMSsyNW9rcktKUVloVnhyRzFJd1pQSGhYcVlYNkUyaGdQVVRmaE1ROGdpYkhDclhMVlowWUZYQ2pOMVZWbmtDZGI0MW1PK0JybUEwbnpMVzhvOThCYWc0azVqbW5DdGlmbTdJVWRHWGd0aE02WFRwQWJGcmNxZllrOFV5ZlpBSkpVSW9mZUlzd05EbjBsbWpnRWdsbEV0QUw5a013aDhSY3hGV1Q2ZWpjNDdaZ2o1b2VTQzJ3WFNQL2VESU5NNXpLT2dITm96MkZqaU5HR0dwTm02SGZLWkdnMnZVTVdORDRhQjBqUFYrNEdxRTZTSk1vR3RJZVBkWWRrdmNteCtTZTVSZnVPOC9uZGFPUW1JdTRTa2trc0VhdGxrQ05jMnRQOTVJa3d5ZXhtT2R0RlNJb3dDSDdNQ1BtaGp2NE1BdlVXbmZ0ajJLaURWaU9zdHd3NG54b2lXaERoY1JPWUZ6YXQ0R1loekUxMTRtdjByQnd3Y3RXSVRHanA1ZkRGY3dDcmNFR0xxa0FNc1p6S1dMNlM1S3F2MmR0aDBDZ1FoTWlaMW5kRlZDZERLaHJmeFExUGNDeUszSXpCbStxaHBtWXNTMlpXWnpseGdxcFdUeUE0TjZFZUhLanFDNndZVkRNK1Z3VnVTMmdDTlVDNHQxb0ZlOGhkMXFnVVdBQnBmQzlqT2hqaVpoaDJXdUIvWkhWa0tWTmtZbmFUbzRUODFBaGxmMklkNWNGakRhdE5rZU5NeTF3MGtFeDUzTlY1TGFnQjBFOGdGcGE1ampGSVRJV01KVEx6V29BWTVhWmtJRm51aFhZSDRrTFdYcVBaMVk4YzBYVzB1ODRNZTlUdGFnYm96SXQvc1JuaFRoSXBLMG5HUlJ6UGxkRmJndWFkdUpicko3MlBYMVBIVFQyMjdsa0JOVGN4TjU4cDNlMi9ka0prSVZ4bVpna3JUTnBvd05WT1RoT3pPQTNlSjEyNk93a0Q3c29jNjFsb0UxUXpQbGN3U1E4a0JqQmJYRW5Ic3hHTXVZTnQ0SnNQY1gzZkdoeWcrNFJKUHJPNG92c2p5S3dDVmh3RGl6SHFhWTRNVVB2UGxjckptd0dVaG9COWFWb2xvbWdtSGtnRnVTcVRvanp1aTFRUVpPd1lIcmRzdTlwdnhlVW8yVmhSbjhXMTh4eSttbXJCTEtXL1FrN1BpM0FjaHNhM0lsVFRYRml4dFcwNXhLRnV2VFFCZHVRZXNBWnNldUZYVEFveWVIS2NsczJITHhyMEhwVFFvZkVURXZZWTNpdkVlL2ZSRDhHYW82UzVLNVBRSmI5Q1pPS2UrTVFsOVhHbnJsaWRzZHpjV0tHQmVrTFFxTEM1aVRaOStoUkR5azVualpzOGVkd1pia3RodzV1MUpPUE11aVNzL0hrVko4S1lCQTBaM1dnNWhBRTVMTWQrMFgyUjlLRytoVW13ZDNpYlF2ZUlsTE1QVE1reVRyRFZTTDd6WG12VWo4M3AxNHlDRmJNNDZyWWJVSGpJdmViV21GRm1FZGE2Ykt1OExNODdUQnNPRTZ1YTMrQzFCbnEvUUhZcXd2T0ZHaVJjcmV5TFdjdndlRkxSb29aQkVyT1ZTU2lRVXpZakFZbmNtaUhTaGl5Qi9YTzRRb09mZVMyVXBKMHZCTVBXbWZ6Y1RrOVZqaXp4RWZTVCt6WXNQbG5mODBHbGN5M3RUZGd0VVJUOXlocGlIaklLSHZybDZGSS91akNHMTBZOHhkQnUvc2ZLR1VIc3o1VDZxc2ZLV1pRZXg1UlFWZGg2NkY3ZzZXb002RlU3ZTAzL2dZby81a1gzL1p5RnVTcTlzWVFxTWlHNDYwdkFRclBiM1ZnNjNYZTg5MVRHLzB2c1MwZFJzZzdUVDNxbW9kSXpvVjduUm5lQXVPN0IzUGtJRkhpYVVNQlByaEMwVXJ4WjBlV1d1OTlLTjFvZXRhZVZVOWtJOFdNYXM4ZW55UXViTVlBTWNLQ0REaFQrTWM3YzBKY29YdkFud1BnWjV5bEhhdUhyVzl5aHR0MjJRcjdhbEpYOW5vb2xCYTZuTnU4ZnRVL01HQWhBYUdqdzVvZUx0dmlKbUw2U2VoMGxkL2Z2TC9sODlNNFRYaTgrc01ZQjVqWGpoUXptb0pEM29EK2daNU9hRDZVbGtzcFZJN3dBZHVDZTZKNHVkVXpBT0xRMk1mVmRUa2NPS2pqYkp3Yzd4TW53L3ZZeTV4akVWdWdQTmVVajVoTk10eDRqdUlNY1hvZjBNeGVPQUlIZ0QybzBvT3RyQUpjZUtHWXphb0syVmd4ZDlCdHNCN3NhY09DZWJQakNaY0dJQzNIbFUxRjVzSEJMMjNaV3E2Vzd1SFN5U3dTNkIyKzJsSE0ydDdiMkdMeXMzVGZ6V3FBQ3RtNzIyVFZ5OCtpNnJxZFgwV1h4b3E1NVZ6S0VEL0JkYWhSaFZOTkhiV0dLeFdVbE9MS3hvVktHTGM3WjV4Rk5JZmpmVTBlSnNoUEhtclFtNjNkYlp6NStXdHk1bmlxV1JlRlBEVmlRRVBnYVQybUl0YUpGVE5FQWUvYU9GRVY3dGhBWDc0em9RWkVuS1c0Y29ob0NsSUhNcXhTRlZxNGFFZlM4UUNEZDVNWDNmR0krVi8vTHZUOHJVS25FbXM1NjFWT09sVzVVZ0tJZGhWc0NGT3NtTUhXa05zQkF0c2FkQlRDYThDSHdqQWFzTEtaVWx3NXlIdEE2dTFrT1JNaUtXN3NRbVlnK1FDT2hCNEU3VzByN1ZvS09BTFBJY0Vva3Z0K0YwTVVkZ0ROZ2RPa0pNQzhVbFBRT0ZiTUdBWFlLM2ZnamJJOEhmYlVIcFNuTUJKVWlpc0hKMjVKbkNUZlBqdXlTdVpaSHlEcWFuZExoVUZkUndGeDd3RFErSjROQ3kzT0hOc0xJRlY2Z0dPYjVDc2wwWDl3bEZNSVU2eVlNVmdSRTExajZnYUNIMTBqUzdYeWVIWnErd0dsdUhKUTRDUjVMMms3THZnQzk3M1VlQTJsOWdZOXZta2plUUZ3K0orekE3c3V4R2dZL2ZxZjVSVFEyTXJDWHpVSENuWkZVWnRUVFJSRml4bEd3R2E4N1RGZzNnNzNYYnZ1clpjSExNV1Znd2lVTUc1Sk9PSll3NzBvbUVINGdxZWgvT1BadUJoQ05QUDg3ZWE0Y0hkUlFONncwWU1vQkVJdjBSZmsrdXRIaTdramRtY29GdWptaE9hRDZiVjQ3UkxDVVk0ckZ3c09Tak1USmlsdElRT3d4WmZ4b1FPZFJjY25KNjBpa3Ayd08xSWJQd0ppSEU4bkFpbXRjcGNOQU1zbUJlV2tZOFdNV3MreUJORmhNMncvaUpzT09YUVVGWlhqeXNVR3lzaTNKZEc5RFZYWHBLV0VOUzlud2t6c2JySGJGWWMwdzFvWkRpMDZRTXhlb0dVa3VQMUlHS0s0NnJGaTdwd0NaU2JLeU5ObWFEUUZNWmZqeWlRVWN5TWczNXFtQ1A2TFB2enBTYitYSElLc2VQWjJzVUhza3lObU9MVFlCMm8yWWxGNTY4R2hCZDhiOXhhNndFZ3hMN0JYZ0RKekFrYUh6U0JtM0p1WTVDbkpsZHNWRW52VEJYTklVMnBRQ0p1UHN6b3pFeXJWUm5BMXo3RkRPSVgwN0RZRnFQT0RjVSs4RFZqNi9tS0UwamovcjlsUGthRGZFK2NMTkoyem80WTlBVUhYV2VzNzFLWGFaUXBWS0lSSGNKV1BBK3l2RXhES0Zzb2lBMGVveFBGWjlDeDlVUkwzdHkzTnZWTzlBOXRNR0RaTXROM0p2eHZwQVJaSnI5Tk5VaTdPNSswWHdLRUFwR1lRTUlnTm0vVm1va3RNSENTQ3F3SkUxOEpPRDR4NXRyRUpIRW1GTlpzVDloWjB4WXVEWWw3a2trbFo3Qkx4ZDlZVmU3VEtkL1RVS2hmbmN3UWRDRVZncXB0QlFOY0dlUG9TSU5pckQ1WkZGVVJ3VllCbjMydWFlU05ZNk1laU5YQjBsT0ZaZXo5TFZId0Z4U3craFJtQ21OY3Jvb1ptNHF1Y2dyM3hGNkFQLzNOMjRPMTZBYmMzWURSTWY3bXRWb0czRVFGT3FyU2p1Q0w5ZVpKMTcvVVhYbkZOdWVCdGFhVGhXdHF4QjBrSlVNZzJaMTlhakdEOEoraWh4eVZSWW04OHlnWHJvS0pCSmRDbmpFTCtoT2JENldzVHVtQ2x1WEpKYVlaOW5wNnkybVRGRDRIalNaNlFwejBRU3dWZGhlcEhZUEpMQzJBcTZIQ1l4TWVJR2I3dHgwYXBtdlVjQlc0c2JmQlU0WjhKeFZ5ZUs1Y2lJSDdUaFhLSWNyUmhJaXVMM0RnSTFJNEVCOFFzdjdUQXdhdnU1TFhPampnWkxjQ3lIVVZRakpnN1FyOTBUVDJEbHVFd3FvOUo0K2J5WERsa1lZeTU3VUFGUUEwNGJBUklpMXliMEpsSUFydGdMWGtWYlF3RUNWa0ZxTW9Cejh1ZlljdXVOZWRVbFVVUllsNWdwMzJzM2pMMURBU1prUm9EeE95NUx5Z3BLSHhYNE1yQmlkZEgxaDBvQitpdEwrQm9NNnN6NHlGNG5rU2VadElUaDNhOVJ4ZjZTNHM2RUhUb0o2Z1FxcjYwUUs1TXR6alVOa0xNbmN5S3dOeWhzZDRhOUJIQ2FzRkhFeWdvOHYxSVBGZFcvL2o3Qkpaam9Xdm9yUzhJdXJZeitLemM5TlQxeXNXaFBiVnRxakhRTHkyZ0x6V25hSTJJTlBuU0lnMkhpU2FpWWpIRENPM3hOakFlZEd1b0ZSMDJ3OTdldTJhdlpYSlZ1SEx3d3hTbHROTnk4SWF5TlR6U0szNTBRcXZ3ZExrNDFIdjJTcjYwd0ozaThGR2wwemtGa0M4dHdJNjZwMjYwcmt3WGk3a2paWVQrKzRGc3gyL3RVSVh4eDJjL2kyVmZmT24wNVIxZFNhUUcycld4aTRyelZiaHlzSUlFUXg0UGJEeHVpUG9EYllYcTJ3NktwRlFjT3BLalJ2R1FMeTNLYkVoVEZKQW1YMXJzZzBnMnJHSnZ0bERNc0ppM3M1WnRuUVJJd3pEVmR4ODJNT3I2QXZ2ZUw3Z0RPdEh0a1NwY09hejJpQk50RllMNjNCVWdxTlRQQ3Nka1BtZWdjaS92WFRENnBRVU1uK3F0RkdyNnBRWDZSOUpyekVWU0tPWU9VNXNpZFNOUWhoNU9OT3JHNFJMTTN4djRvNEpkTlM5azhTUjN3U3B4SlR0VzcwNTRPTmFVTHdUOFpRMVdRaHBlSVN4S3JPcGhVMVhuMUZZcWdBWXdmcnVxcUVTQ25wcWpJWW15aDBWaWhzWDhXVW5EU0IvSDhrOHBpTDVZQVpVSUVVTHp5MUQzdW1OME9uUkNTR3lSNzBwY09iakh5Z0E3UldDMjF3V3dwOFE4Nlk0MmZqN2d6SlJhbXhvNURJWTJIV0tLQWQ4eEhIVGd5K25IaDZOSXpCMXRyM0M3VThjWlp0ZzhDNm9qWmMvdzRrVkhhemVxYit4VjQ4cm1GTjJLRFJ1WTVjRTJINHBrVjRtNVZVVUFCbjRZbmlNRGdCK3BiaE1JanAvYWpDSHdnbVJ0YlBnWVE4Q1NUZExjaGdWaWhzV3NRd3M4UGxPMG0ySHovazFjemVrRzlqWER6dkJGbmpUbnZJeFU4eVFyY21WalFzb1BiV0NXQnhadjh5VE9oWXk5ZHN6UUJmQUpNRVRqTzJhRlpmcjdhUEFCT3ZTbXpLRlpNeS8zNTZZS0dBR1dtM24xczdJQ01YZU00VW5KMUZtRERqVCtMbnlYRGZxRGp4TE1VMTJBS1NqWk15SFJ1WXBjMmZoQmxQYW9xeXBnMzQ1NUJtTWNJWm9aZTU2cXl2RUpNbFNpMGRjc0pkZFUzY1VqVFpaU1F5V2dnbzNhRzg4WE13d1AzUkhwa0trek1DYmp1STlIR3lJUWhGMHprM0NZMlgwVEVwdXJ5cFdOSHpjamJKaktqek5udGZXT2RJcGExVThWRk5hR0tZL2tUV084b0ZvRGFOcFExZU1TeTIwaUFXeUNPbFViMGpDU2ZERjNUS3d0NHE4MjZReW93ZlNIeGJEQis1bTFsZEdNTGZjd09XWkpaYTVNTkh5Zk5xd2dCMklxMTlMZHNYQTNsOU4xRzBINWZOZlFyclVmQlhrWU91MnZFRURYVUVRWDN3SXBFeU1LcDRZSWlMR0l1V0lHeVdWbklZSUc4RmFrKy81ZFFLK24wZkpuME1ITzF1dzFTenVCWmpIY2hnaCtSSlhxWEZsZExJK05Id2F6U29ITFF3QzkrUkIyNnpoTFg1Tk1XaFZMWlFja29QM3ViNllvRG5iNmN4TEZuejdMQWV6aDUxN25oazdDYzk2MWYzeEp0UG5FUVZaTC9qTUg5cXV2NWYrSGdvSlA1UVprOVNKcThHUlFINi84MDFkK2pQZjQ4R092LzNQV0pWN2Z6SVM1YjN1UTEyeUFhcE9UbUlncml2ZWpyejBQVWdZNWYrejFiMUs0VGcvWmc1M2tXK3lWWkQ1bHY0NWJQSWU2ckhKcWpTeTdKaDh0cEVHaTR4UUphR3huYUliRmM1eGh3WmdzZTJpb0p2dWc3OXpWM0RWMk42Rlp5cTNYU0NLSHQxNm5MY21Yc3huU1loL1NMdVBTRTNGRnVxQmIwVHBvSUJYZ0Y3b2FMUHRoQ3ZnZkltZGpOdW5Qam5Ea1ZJVjE4VDg1NFQ5SlV0Sm84SS8yYjkzZll0ay9reklJOG1ZVzRZUDk3ME9MVk0xQ2lNMFI5T3E5TlB1L1Z0NTJISmdyNXJxOURBZDhlWDg3UTQ5ZC9xUkNQWlRDYkJoV0NjcUhVVDYvUWlRU0UzRkZjSUgveDhjQ2lRMzlWbWZ0NysreC8rUk85bi84WHZyY2I1UFcxWk1yVlIyUzZsM210TXdWOCtLVzVZdk1QMzgvT05YVkhvampFelNpSXZnY0lpOWxVVXJQZWM2Ymcxd3hseUpPU2hkT2hmbkNVSTBoYkQ1U21hY240Vzd0bnlQdlV4TXpuS3p0Y1Q2YzNkd2JaZU9HY3h5T0tYWTltbUFqZjRwa0NGUlRFek1zWXJGbW5aUFcxYWg5bXFsemR0NEk0MzlHL0FsUU9sUDlWTUdrYms1R0MzV1U2ZzNpN2V4WDhjQk01SmN4dDJ6dkVwMG5FL0p5N01RMFhKT3F1WTBUWisxRUkreGNKRjlFay9YWVV4M0xSM25zSGVaMThKS3dxSGxWb3NyMnM3QVpISzVkK0paMFF6V3FrZDB5Qlh3YUVxTnM4L2RLOFZyUE52ZmdmS29QKy9JSGlybkZwOU0wNHliL0ZFNUExREJla0lUOGliY0Z0Tkh6YWxjUFB5RGZ2aUFrUG1reXpCc0FUN3IzeDlPZlBBamxkMGRXeWJaaTk2bU1tbkdRQjFmUEtWRlhCNWJRRmV0dXE3bTBiRytZcXBJcm4xaXdkMzB2UDhkd2VDWEM1bVQ4TUpramg3dSsvMVY5K2RtTjQyQmM4anc1RHV0NTFwcFJVZUlkOWl2VXhhekxqOFBPazdwejZydk1mNkkvSnhMTGR2dkM1MldMUHpqOUNabkVlMkRpNXBDR1BFV3BwZUNaMkZVYmhGbDFPbnJWT0l2aFowaXNWMHo5UzF1bmMrWE1VeGxSeUgrZFVhYk5aYXpyK1EvRmw1R055alIzcDNHdHJITHZUNnhoVDE4aWVtSjlYcVNPYmp3Vk55cm1ZeTZYWGlTeFRKMlczaFhjOEhRR2FhVHV1RGxGVHdsZythdFBBYVAvMHIvWVRQNC9rTS84V3N3M0cwWUFBQUFBU1VWT1JLNUNZSUk9Igp9Cg=="/>
    </extobj>
    <extobj name="334E55B0-647D-440b-865C-3EC943EB4CBC-10">
      <extobjdata type="334E55B0-647D-440b-865C-3EC943EB4CBC" data="ewoJIkltZ1NldHRpbmdKc29uIiA6ICJ7XCJkcGlcIjpcIjYwMFwiLFwiZm9ybWF0XCI6XCJQTkdcIixcInRyYW5zcGFyZW50XCI6dHJ1ZSxcImF1dG9cIjpmYWxzZX0iLAoJIkxhdGV4IiA6ICJYRnNnWEdoaGRIdDNmVDFjWm5KaFkzdGNhR0YwZTNoOVhpcGNiMlJ2ZEZ4b1lYUjdlWDE5ZTF4b1lYUjdlSDFlS2x4dlpHOTBYR2hoZEh0NGZTdGNiR0Z0WW1SaGZTQmNYUT09IiwKCSJMYXRleEltZ0Jhc2U2NCIgOiAiaVZCT1J3MEtHZ29BQUFBTlNVaEVVZ0FBQWpVQUFBQ3lCQU1BQUFCSUVTUGlBQUFBTUZCTVZFWC8vLzhBQUFBQUFBQUFBQUFBQUFBQUFBQUFBQUFBQUFBQUFBQUFBQUFBQUFBQUFBQUFBQUFBQUFBQUFBQUFBQUF2M2FCN0FBQUFEM1JTVGxNQXV6S1o3MllRM1NLclJJbFVkczF1VzVtOUFBQUFDWEJJV1hNQUFBN0VBQUFPeEFHVkt3NGJBQUFUNkVsRVFWUjRBZTA5Yll3a1IzVTFzemR6czdPN3R5Y3dJVktJWmtoQUNZcTQzUUNDaVB5WUJReDJMSk5lWkdTRlAweWJTM3poUTlrenVRUWxVZFFUeWNGS0xMT2JENUg4Q014YUlNV3hnTjFJVnBBaXBKbEVwNWo4eWE2aUNNbjVrVm1CaFFnQnpaMXZ6UHI4c1MrdnVqNjZ1cnVxcDNxNlozZDY5L3JIZEgyOGV2WGVtMWRWcjE3WDZ5WmtscTdYVFpXWTZXS2ZLdW1FbEtBWjdhSCt1VmhSRk1RMnI4RnUyM1FHNEJyd1FwU0tDN0FWTFpvMHI4RStLYXJqYjFjQ2lDbE9mckxSWVQ5K0hpZnRzUUh2Z3ZkSEdzL0RhcVJrMHF3Tys2UzRqcjFkQ1Y2c2VxTk91Tjg1MkE4WFRKclRZcDhVMmJHMzY4STJ6c2IzeW42cjczUUpXWUoxUXFydmxJVVRKNkxZSjBaMEVnM24vZkhVRFJSbkh1NG5wSUlDSTllekQ2d1k5cE5nY2VJK3U0Y3V0bDBJRk9jQ3dCZEpIVHJrSWNpK1dNV3dUMHpuQ1RTY2g1L3llMjFMeFNsN01Pclh3RjEwNEdZbkkwVng3QmtSSG12ejdtM1czV0tnT1BVRzNINFlxdmpiVENEbDdWOTJBQjc1bHBzQVFvZ0dleUw4VEZYV25GMU96MXRlazRUVm5vSDdSdGZodzY0c2lTWHFYVFNLNkhYMG5WaGRVS0RGSGxUUGV1cXRnc0RhdmtqaC9lUEk5WStVZkRSWmNlRDJmMytlUFB6Vzl3QzhPMXFwNVBYWUZZQWlKZ2Z3YWdMWmk5N292Yno2aVNIOFV3TGtLYXo2RDlTYk54bjVLZzlINjdLeTFzakxUSlFvWnpsUmZRYnVUNXB2QmlOMS9KV0hSKzRzYzVNcmJlVnU4am8xSHpGN0ZtTzdzVnpKbVNWazVhRzBiNDQ2R3NLcXcyQkZZOVdQVVNQNlRGemo3T0lMbzZna3FvMlh6NFJrcUJkUTdLZjJ0UHVwUnJBdEZSS1pqL2wvUk0wcHUvTjllSitRMmwrNWNkN21kSElZZmlnT1dQaVMyajk2ai9qcmNlMmI4QWY5Z0Iyei8yWlBaL2hjdVJrMGxhbVBPTCsyTFRQRlM1UWJNQUxmUHVuQjNTekJtREQ2L2FweWs2RnlXOVBZT0pmZ0h1Q2JOUVQ5TDUzMFZCUXpsMjRmL2dhNURFaDJhZlFncVRkdVNRS04vdUw1SXdtakp0by9VWE0wWFlkZklXMDVZUzJvZ28rQ3ptUitqbnIzeUFEdGxlNEIrck9Hd1ZSaWxNMUs3SkdFejluNVFFTTRweXM0OXBibEE0eHpJTVhFNjJmOTF2T1huSFB3NmdMVmhoYkFycURZK0h5cXNTVkFRbmZxQ3d0ZFZhZFB5SG1xa3Y2MUNmN2Z3SE1GdUZWR0hVcmxIQnl1dkVUSUl1Nmg5SXdyckpTak1oQjFqVldSWXZkNU9qNlhZY1JMMi9ISFBHSDRXY3R0TXBOdENjQkJ6a29vbTkxeEpNN0Z4ZzV2c1hJajNIU0ZUa0NvTFM0cjdnS0U2MmM5TjJTaXFLQlFPb1RnbEREZTlqOW5zb0RQdlJqbXRrRng3MGlKb0g4MVhEL2p1UXBYZU5RYlNqanFqVWtwQWtaMkl1b2hhK2JDdkxPeDF4SmpxZ1lRM1lUSmxqT1pFSC8xSEFEVmhwcG5zWlQwdGd5czFNTmpob2xLYWd1cXBuNTlNMkE3OGVLOU5VWUNLb3l2RGZWdmp5Zko2d2N3MWE5MWdneHhta3FHTEZQcnVRN0NlempQdTFCQlpqcnRUd2xJNFRMQWdTMmhZbTZsOEYwNDNBN2FkZGVETkNIKzFJd0t5WWNnem1VWDFlcVpUNHZsR0ZlVGZVdGlhMkpOUnZnck9IZFQ3ZUJYYjFXazZOM1BvVVMyV0dHS0xsUXNKNWYrVmQ3MW5zWDZ4RUhyeW80QmwyVzVSR04xTzZRWVQzYXdhRWNpYmhmTnZPSDhVbnRZSk1mZEY0UFZxRXBGb3hoRU93ZXh4bDJ4VE9Id3MrNGlodVZFQ3p4UXRDR1pra3F3eWxNeldwMUZWcTdHbWdLOHdzdmtnaFdEbWUwQ1ZBREJ3bGhDbHdMWlVJc1JJQkJJWERZb1BiNXdGODY4RVlKQUZrekdyZ0NSZDBWdnlyNXMrRnlMQVBFeGhRczNGMTNoekJ2QmNMRFNpaEx6WFpsdmlFT0ZzeTVoOXc1a2tpZVc1WFJVT1BOR3NISStoWGxUUHhTdENNSGxUWjJvMm9FS2NSZ0VhTEprNGN3YndlV0cvSHRGaWZsZVZaWWJkT1hCOXdQUTFtNlFaaW4wdC9LaVRYc0xLb3JrWlBQNDkyNWJVeURzUmRyZ2JkZCtWbWszN0NzWlB3a2dmS3lCQmtWaFpqemZVaTI0Y2JRMjlnMFFWVlZxUGd4TzFzSnN4aTRNeldhODJBTmxFaGxINitEQUFMRW94bytzUjllSGNMQjdCZlBlQ0I3UXZCR3EvekZSWnI3NzdqeGR0ZThERFZYZzRyVEdDckNMWW5sdkJCOW8zbkRWVnlkYVVSdTluNCs0OTJUOWNzeEd3dldQTDEyQkVTakJpNUZBODRhci9wTEYxc0VJSTV4QkFkTzRjUFBKS1kwRkZiUS8wZFNudG1uMytQZGVaV1NjdDFEOHFtbE44MktUOUxLMERMR0xpNnlMb3Z3dXdLaUp0SzVJd25kc0h2aTN1Q0FqWEFyZnMxS01zdW16N0liVUlLVjZwcE05Wmcvaitycks2QnpHL25vTi9SdjZDZWRjWE9kd1RHMHpCQU5wSUdzUXptSVI3bzE5ajZVai90U0sxVksrRkZ1cmZlWjZjWFhDTTA1OXY2NktYY3lpQk13MFVSOERNclNFNXlpWTN2QW5lZVlXck1hN3FJR29DeFZSNnVUeEFQVFZCeTR4QldCMms3aDQwSFZrODhVdW15aXIzcTRWc1NzNlo4K21NSkVVRkdnWE16SDJDbWZlOENkMmphMU50b1pmQ2R4V0NvUHg1SktZWVpXcXFuZWc1RVN5d1JCalI4TEhKV3BtL1Y2RFExU2IrVU1NSTZOU3FUdnNUeDVQZGl0bTVaRUxJMWZUN2xFZmNiVjdqM3dVb3dHYXphTEJVWjhzZXIrUHowc3dYdW96RGQxUTBSSStMMHc2V1Z2ejdwVnBKVkYyNEc5SjdabkRSOFhnVXVyU0pVdk5kUENab1RFK0NnK2R1WGdteVlGcmNMUnRqYkFiblZ5K091cG9HMzhTc0FmWTN4UXJvUmJJcHJCeDdBK01GNy9zL0c2VGtsYTVhL1I2UDBFejQ2OEYrRUVJYUFsUStiVFg0M2ZCSXcrU2RsYnpCaGU2cGhiL0RCYnVoZUtDRnIweHMzamcvNXVRbDBhQkp2TmFRNWx5NnNOUlA1bm5GTTk0dEloS2NNdnh0emZhMmxrclhQVGdEUzRqNnBmR25reko3S0Zvd1BxVklHSnkxbVFSb3dlRmMvU3RYM3o0dDcvKzEyQUtMYXYrSEcrRnM0V3RlUkRyaHhiTUF4b05EY04wcjIxeHdvWGxkNkZGUjYrYmZRTWxMZkVRWWlYalROcWw0Mm0rUUlwRHlKLys4alc0KzMvLzB5QVpaRWE0V3J2WmRsUHpiQlhzRlVoeFRESVI1WHZpd1I1dXEyejhRcUpkN042OTZkS3lTcUVVSjhaRnFLQXJOdC9TVlJHcXRzN0lJTCs5MDZNNFErR2lINGl4WlMyT0VPQ2pZaTlUZHZaREZRWE9lTnd0aEVOcUt3c2I1WFhSK2dtUktQeTlDMy9zODhBMjQ0Vm5KMWNHK0RPWnVxTWNlOHUxZ3dJanU4Q1dseDdjVjJBbXBrUjYxWHV0UThvOXVPVk9xWU1pbzcwTW8yc0FIN2dqR3QyZitBUTZiLzVaVjNHbjdJNEU3a2pnQkNTQXdlWE5hTGZsdTc0YkxUcUwrVXNZcmk1ZDlndmN0TWI5YStjc0NpUE1jemk0ZkFEK0FRVWFRWkZwL3hIdW82aTVjSEE1ZjJhTXpsWC9kRU5SbWNxSDduQndPVzVYWDZCNHFXejRFYk44dWlra0Z2OWc1VGx4ZEJzZnFOK2diRlJ4Yis4THFaQTg1VVcwZnhwMVE1eDdSbWY4Z1k4Wkh4N0haUE9KcDAzWFUzbFJNMXQ0R3J0SXo0NDQwYlFzVGdqaDRJcU9LWHJ1eVhUdHp4WlQrVkFUQ1M1ZkFYR3NwUmViaXpHVTJIaGR6SWVhMmNMQ2dzdGxLUDlBREM2eUFXdFJTdkVCbWVFNjNJN0Nub2E4SDF5T3F4SS9FOTZRUVFXbGJFOEJUNE5zL09EeUlCNU5QdW5DdHl6VGllaE1YMzV3T2M3QVc3NFVjQVlXOFRRVk1mR2NYZkg0d2VWNzRuaXlFazlUQnplYlZBeFRVMkdLYnpEMlpYQTVtamRYdVVRMHA5L1R5YW93UWpBUXltVWpaeGtjWEt0Y0FndGpUa0dORlpTaHk4SVVNOWtFcDNaMnBIbERTdnFBZ2JFaWtRQ0ZFWUtCVUNZYlhLYXVNcFo2MHJ3aHl5OUpMczl5QWtmU0x1TWZYNHNyQkJGL2Q0R29PVk4zWEthYWpHRnBIK09iQ0ZmUGxBeE16TXBsQ25kTWNwWnBiSnZBejFTNTFCWU1weEd6akUxQTZSa1FVbUFNbzNtenhobXVhRUtOeWliM3pkT24xSDlEdjJNa1hEVVl2cmZGWlZNU2U0ZEFPYzZjL3daWnh5VjhqVWxnUTRiRWtvMGJnVkI0NnN6NWI1QnZQQ1Y0a2JHUHBsK1RDNkl0RklqbjZlMnMrVytRWlJ4SnUwd0N1SmgzV0lwNDJ6eHh0bS9MTXE2b0xkekdwQzV0d0xNdEd3eTNYMmNTUUwzaG9zaThtem9sSXNYNVpwK3hndHNwenRQSzJpbGhMaU1iR0lXODZxT2dEOEZkaG16SU5Ta2o2c0kzeDdYNXFzOEVmWE5WMDAvWnhmWVhubk1MQmp5K1UxaTVKVllzdzF2c0xYQ2ROcEFkZHZ3R1B3ZmhzVmlSbW5OblNQRS9tYit4NFF0SCtOSjFmeHQxWFFRMm5EWXRtSUNmQWR4c2t0L0NBRFVNTS84aElXOFc2OVlFcUF4TlhtY296Nlc0MU13QnpWdEczOXZXb2FrMWdKOXJ1d3h3NkVIdVIvMm0rMTN6UnV6RWg0N0pNV1Zmd0lWb1Z3ZFRmZTRhL0ZHVDFuem1QYzQ5NzlXQlpDcHJ4QStzWk1JWGFveWVsV2FvWUxMTXB6RkN6NTJzYVpaV1NIMHU1T3RwUUtYUFEzRklUNXc5MG5jenBkS3BmdGM4dDVCMjNITWYveG8wM2UrYTV4YlNUbCtRTXlYbE1LUHR3alorcmVOZU0wQ1dtdnhDMnVtVzZianR1dWwrMXp6SGtQYnU4VTg0M1VNWEZVUDVhcnF2Sm4vLzJTemFJdHZtR2RLK0l4M25FdjJVRTRidm1nK3pua1ZnWkhkdnVqUXhOcVQ5Z1E0RlM3NXdNbjR0R1NMdjJpNFhndkxWZE5yRldObVVuM3NlRGRHZitiZEVlbXhEMnN2Q0paNkVEZmRPVnU4V1RNS1JxczcwWGZPdURDL1JvL3NIbkJuOTY4ZXVIc0F2dFExcFh4U25JUkp3RVh4UUovM2xTWEQ1MVJtK2E5NUtWdCtQQW56cEtiZjZpUWM4dU9XYWliRU5hYStJeDB4bVZGampHYllOaVkzeXJiejhic1Ezb0UvZUw2OGFNRDhMSDlobVZiWC9nVmRjQTVSOXNaMXNCdkpKblQzbW5DRzdvejUrMCtabGpDaHhEQVByRW53dzZQTlBjcGdoN1dTem1lTHpHUUY5dWFhR2NOc2xPeStSYWdQMGk5VVNmRmp0OEpKNHZZOWFtQzV0Snh0OHFtRDRzOUwxbGdINkZ3QS84Yno1RTNJZDRLZTFhTVRTSmlyM1JrMlJuUEJ1Snh2NjN0Y0pPOGl0MlpNQVg5eTQ4UkRBWDJwUi9rN1V0MWJ6Y0FCbXV1eGtRM2NOL1V6OTVORDRjV2UwYzc4eitvNGUxVEQyN29pSGNFZVc2YktURFdrRUIwa3lkWmVwTVg2ekY0NzZlaFNsVVNkVzBYMGhWcFNxd0ZJMmU4ZSthOUJ4Z1E2QnZxNGN5MW9hT2VqZk1HdEFvQ20ybE0yeWNxaFBneVh2b3NmZmVQZ0dIK2ZqM3VIZlNlU0xxRGVHMTg0dDZvUlc5UzdLdG1wQ2oxMkZZR2xMMmVCUkpNMTV0VGk2ZkVyZWpCL3A5ZTBUZkowK1MxQzhuM1pHZTZiNTVqZTF6cmROclJtdHg2NmgzRkkyOVBpVnEyaytsYUlLL0Y2bjJxSWJ2Y1lIWGZJa2YvRCt0cVIxcW51Z282U2lvMW1QWGQ5OFRWY2NLM1BrdVlsWVZlNEZMYm96b0crMDlyOFQvM0h3cDVKTGdYM3pnMWlQWllQWDNkdUtnUkl0OWpnWWxsanFEV21Kc3dGYUxMa1dMckFseDRGKzc0QitJSnc1cXhQdDRwTGVWS1oyZFBUU1k0OUMrWGxiMmF3RXA0aTFlSElzYkRNbmNRcytTemYvZS93Z2MyUFU1L3NwallsT1A2K3V1MHB4YTE2UFhkZllXbS9RdmFXZDdyUklNeFhXdU1rMmdCSGxEQzBydjJPMkQzOFZTLzZNN3NqRFYwc3pkaWhFT1diTkc3Q0gwZkdjcmQ2Z2UrdVlUdk5kNFA5Qm0ya3FUblNCN1cveTN6amJXdVlJaVozdFNNSWV4V0VyRy9xVmtXYTA4VlR5N1RXR2RzQk82YUxlQkVwaDhQdEZ2dit0a05XNnFHUm9NZ2w3Qk5SNlRGSDMxbXEwOFZUeTRxOXVnVCs0SGxPbkY0Ty8yQnp1dDNNalFtTVM5Z2lvdld6d2IxeUxOcDVHWG41N0RoWEd4LysxVHRDTlFUYm42VFFrcms5OVc2VHdmaTZ5bFVqRXJyVHprN1pqaWk3aXdiaVBZc2t4WHhKVHZuaUhzSXJiOEh4cVdYa0xCbHJ3ZnhnMG1hZW1rbklsWWxmZy9LU3RiT2pYYVF4R1JCUmx0cndJYThRSlRtdng2N0J2cnNuU3FvZUU5bVYySWJLSXA4SnVLNXZXQ1B1VVhVNHhNYmZMa0dPc3JMV2U3aHhJZ2xCdFZKZEJOR29wRlhaTDJjekI5MFAvaDZSbGFnbFUxT2c4YXV4cjc2S3MycUN5RWNNU3Y2SnpKR3RDQ1NOMjlYVTlYNEg3bE9DdnAwSUlsRXpyMEczSXlCZWxmSHJKOHltZXdTdnhOMmhHcXk2RHN1R1pvd243Qk9GZWMvQVNOZDZWS1c5NlF1R1lVUUg0NkJyZjFXQkx3clNwYkFLQm1HUmp3ajVCdUZjTFRZM2xGSk9qSkhYeUJQNFYyN2F0RmIxWm9iSUpGZzNUbURKaVR4M3VOUWU0Rk9Jc1p4aTh0aXlrZ211bG1QcVYrUWIzZmFxTGN0RkFzaFYycTdtNFJVMWlxbTZkVk94bEF2WlMvQk03VjJWWDlEMTZjQ0N6bFVDRlpCbE5XR0cza2MwYzg0YzZLV2FBRUNHVFpQQ3BUN0RhakVPZ3hvbjJVTDFkMldCT2o4UU91NDFzV3V5c0JmWWEvRCt5OXlrbDBwZzNvZGRnbFAvbWZmc0JUUmZVM1VSUWJJZmRRalp6TU9wUXREak5SWFluUVdlNXA5QUFzVjhWUzBZTGVrUHY5TExEYmlHYkZoY0oyZ1FSQ3p4M2lRUUlzVE43SlRWKzRKbndyd2tFZUZuS0R2dDQyYUNNK3o1R2ZISjJUTzR0N0c1RHVrUXFXNHlmaE4reTdubUNEOTlkMVRhend6NWVOaTB4S2VJRVptOXlhRWxLVWJnbi9oRmRRSDRNajdjZUsySUZCb0x0c0krVkRhcU4rT09HUWRKQVNuN0ZMZms4YkhBd0hxc0pScnBySWlqc3NJK1ZUU3V3TTlvcHRuOFJZdXl6MWFkOVdFOGEvdDcrK01ZYkwrdGhZbDljVDRWOW5HeFFiVDRrK3NWUnFsOFNCVUFlOXg2OEg5SGc2VXYrakxrK2NzZWpuUXQyVUNIZzlsb29TekJzSlFYMmNiSkI3V3NLL0xocm1QcERjWHllUWMxOC9FdjRtbmpCdUQ0THN2QmVOY1FVUkQvN2xBNzdHTmtnallHcVVIdmNWU2lhUm5JVCswQzh1QzNpTW1sZnRlbG1zS2FEV29pcVV6cnNZMlNEYXFNTWQyZjZNUjl0NW1FWU9GeHZ4TE0ySGV0SzJYbXRRdTlFcDZGMDJKTmxFNmkyVHdkSzZrQWhhQnBKN0FJVnBnWWY0OFAzaW41REZPMjZySFAyMUdKUGpkSmhUNVpOUkJncjAzOG9QdkM5aTZYYjZFcDNVUUJWVHhnUVVXbEU4b05nNk11YUt6RUhSVHJzaWJLaGNReXU3TXAvSVpEZDM2aTBTWm5jOUQrbjFyMUtCcjVaOVZYdFdOSGduTk5ZZVVPNXdvb0c2YkFueW1Zbm9pYzRHVTk3MTdBRVB5TGtXZnhIRnVDMlcvMFgzVkFSaklidjNkaDY5dGlvRXdhaGgzclNZRStVVFMrNlNjREplRGZhWDg3NTZ6RHk4RnZ5aEh3VUR2MmdmRXY4ODlISnBlN2NHMithQ251aWJOclVGNnBlVVVWUzYvSksvL3Z6aCsvd2NYM0VlUjlMMkdIdUhYVkNnSVBRZENDcTBtQlBsTTNDM2VzQ0o3dVgvK0p6dWI4K0lOekQ1TG5GY0Z6UXMzSWJPREhLUk5sTWpQVkVHb1pDWDc2QjBROVpyMU1rRy9JczNIeVF5YVA4VGJIbHlDS2YweVFiRkE3ODM3OSsvdUUvZjg2QlY5d3NVbUZ0S3lsY2o5bDdtemFHbjhlRjFML2VsRWRQOWFudkF2S2cwaHBIN1lFM09xTmYvMUxUdWtFaTRQUDl4R3BkNWY4RG16WWhEa0x0TklJQUFBQUFTVVZPUks1Q1lJST0iCn0K"/>
    </extobj>
    <extobj name="334E55B0-647D-440b-865C-3EC943EB4CBC-11">
      <extobjdata type="334E55B0-647D-440b-865C-3EC943EB4CBC" data="ewoJIkltZ1NldHRpbmdKc29uIiA6ICJ7XCJkcGlcIjpcIjYwMFwiLFwiZm9ybWF0XCI6XCJQTkdcIixcInRyYW5zcGFyZW50XCI6dHJ1ZSxcImF1dG9cIjpmYWxzZX0iLAoJIkxhdGV4IiA6ICJYRnNnWmloNFgya3BQWGRlVkZ4d2FHa29lRjlwS1NCY1hRPT0iLAoJIkxhdGV4SW1nQmFzZTY0IiA6ICJpVkJPUncwS0dnb0FBQUFOU1VoRVVnQUFBazhBQUFCZkJBTUFBQUFEb0Q3dkFBQUFNRkJNVkVYLy8vOEFBQUFBQUFBQUFBQUFBQUFBQUFBQUFBQUFBQUFBQUFBQUFBQUFBQUFBQUFBQUFBQUFBQUFBQUFBQUFBQXYzYUI3QUFBQUQzUlNUbE1BRUdhNzNYYnZpYXN5Vk0xRW1TSTd3cXhRQUFBQUNYQklXWE1BQUE3RUFBQU94QUdWS3c0YkFBQVNZVWxFUVZSNEFlMWNmWWhzU1hXL1BkOHpiNlpuZkhuNGh5alRzcEFJQy9aRTFrY1U1STRmV1JXajkwSCtNRUd3UjFjV1pZTjN3Q1FMZ25Rci9xWGdEQWdoOE1RZXlMSUlvak1TRXRBTjlNQ0NmNmpRazZBc2dtczNLR29TWk1iZHp2aDJaM2Nydi9vNGRldnI5cjIzZDNvZUExdncrcDQ2ZGM2cE9sWG5uRHBWOTg2TG9tdFo1cC8xeXVldnBTTFRIblNMZVdVMDdUNnZwZnlFc1VmKzRwbC8rT2lBc1h1UFAvNzRGMjR6OXZ5MVZHVEtnMTVtN0plaWkzWEdUZ1J3bC8xeHluMWVTL0ZyN0ROeTNGM0dqaVdVUEhjdE5abnlvQmZZVVBiUVlreDExWHBweW4xZVMvRjlNcDlZaDZiRFY2NmxKbE1lOU42UjZvQ3gvMU5RLzJ6S2ZWNUw4ZXhBRGh0Qi9RV2x3T0cyQWw1N1pET3dRam5UUEdOa1NNMnRyUDAxU00zQUxQbmJMR00wUCsyVDE2YkhtNEhOUHlnVTBxZzdDaHcwUExJclI2ejhWZWt1NjU4c1Rmb3FDQTg3aWhscDFMNEM0Mk1GRkQ2ZUtFMFpWVlJuOE5uQ3pqVkJRcTZnTVZNQWZreXprNlZSMGNmSzlyTjJQaXhMR2tXVjFGblNxMWFpZzFzWEd5V29Mb3NrUzZQS1M5eWpmYklNU3lWMTRpbzViejE5ZDVrQlhCSk5sa2FWRmpoTFo1NVNIUG5xM0h4bzlIYmJKbTZ3UmltWmlxZzdzdG1yOEZhbE5kS29ITlluRDl5R0hpWDFia080bnFjT0VwT0huWFA0WHJWaitRbzdDbmM1QmF5UlJ1VklqdytjaGlXMjYyREdWL1BVaVdFK045T093YnlvTXhVRE9RNXMzeHZYZXFsdFJocVZJNWU1NXQydWVtMFZWbWVXbndpK3pjeWcxUGY2eWhrVG9lZDBha09ZcVQyTk5DcmN4ektsOE5TOHlpZ0ZJMHpSTTZ6T2dIV2lSVndhWnR5MXRKcFBSMUZkSDc4eUtWT0NqRFFxM01QOHl3Nys5ZFVDTHJpRDZpQTRIa1I5NjFiMVJ2V1EwM0tYMFJuczVWV05OQ29zZFBaRkI5KzdjQkRGMVpBNk54ajhMR1ptTkcvU0ZWbXhSS0pZcUJndmlhLzZzekNOV24vRkZqckRISVRkSEt5RjFPa3lHRVBDakJoVlk2N3hCb1ZaeUprcjg3M0NOS3E3WTQwczJsUTM3RFoyZkMya3poNmZsajJHUUVWbHFYTHdBMmRTM2I2cHYwclA0alNxMWJFRjdsWGRtVGg3UUIzRzROTzNUQ1BxVHJBRTBTRWkzVldVRW1sVXd4ckhzcW1hMVRLdTRxdXp5b1FMLzhqSVBlSkpsbUNPN1l6citOTGFTcVJSUTZ1ejJVbjhJL0xWUVdKd1pnbU9KbHVDZVgyUmJVdTc3TnBDZGhzVkZyMThidU1uOG8vSVZ3ZWIzcFl0V1NTZ05xcEVyY2FjQVpiZ21ZU2tPSTB5RWtMZVFWemxIa1NQeUZjSGllNnViaGJBSnR1MkVlVnFlMWNUcElyVEtEdFpydkZOZllMaXFYUEs4MDJydE55WnMxcHpLLzNxV1dxdXJERU5NU3ZZWHAwMGF0NU1FTWZJZFpzOGRack16UzRURitIS0NOZlhKOGpyd3BMR1l0TWl4WjAwYW03Q1lYbnFEUFQ3YVRXKzVhSWx5OUZqdGtpREhMNXE2THFaR1FkWm5UU3FPNkdoZStyMDNIbFptMURobVFtRFFWRGJYT1NNdDBtN3BISER3Z3dtQ3lTUnB3NXo4N0YxNHpCamRWbFF3VnJ2RjVCY1F2TVNLN0lRSjNDd1NyZkEyUWhkZFhBaXNIY0pYQ1E0ZVZYR1BCNUtydUpPQ21tVXMwazdnM0xTS09UVERrSFpxcU1PVE5sNVFkRXVXcks4bnZiY2hDeVA4TlhnRDcxTjJwRTJiOTltTHJxUnhTSFByenJxckhrKzMvT1c3TGNQamQ0bUJQNDJHWDBsWDNKelVsTTBSRDZRZnRyejMrWGIzMWNVci92djd6REczdmJOMXhrY0ZsajdzeTh6OXRqUGhobnloaGR4NjU5TDN0dmdCUFcvWng4NDRFQzRHT29zcHVoV0ZpTTM4WmJzNjR5bDRueXl5TTRsRUpiY2RXMHpURFlPZTVjOW1vWE1SZFlSdERDaUlRZHEyWEJ6RHFNM2U0d2xvNVJkTkRpOUtPdnNSUUxsY3psbTUvSVUxRVpuWTZLRm9jNGNUUk9lV2hxYzJsN1RHZmFlWVczQTNTcis1RWIwZFA3Tndyb2I3YlRNc3NBcVB0SnM2ZzVhVWw0Tm8rdHdDZlgwL0gwZmV1cXBwOTczY0JwT3RuL0YySmVHM1ozYUErejhnRFB3MG5kWHJ6bDZhL1FtL2lYYTdQbWJvOVU0LytiTlVHZjFDODgrdThmWXUvRDE5dDlLc2ZqRklWbkRBaGp3WUQrUEsvVWxibllQdWgxbnhIUG10WHVHcmdCMXNmcnJ1Z04xUTdlQ2lUb3JJK1JONG1QWVZpZUs3ckxuTnhSSDIrRmRFL2ZuTFV3OS95NXRwdWRZaGRHUG8wN2ZOYUJaSngxYWxHL3RVM2JRaG1TRXROdzNma3V2OWxoY1N3OGkzRytvYUV3M2RIeWl5cnhGd1FydlFrK1JSclVadmJxT25ZTnJXM3hTc2NCZVhPVExQaGl6aHpycXRGd0RXcUNCcXNsdHlvODFCdXlEUEZJY1dtOXJGSWw2WUJKdFJOWGFFdmVEQlpwdXVxR3JKZDdHSEJKY2k5bmZjYnlJWjRpbXlxUlNleXVla2N1K3hrWmRYS1R6TmVpRWhIR2NvODZlWTBBd2ZjdHQ2eXBmYTdGempvL0hXQlEwRy9JZXJGTDd4ay95eXRBaVJLWExEV2VUdit2Z0JUZDBNR0dVMzVTYXFIK1M3cWJTcUI3TkQzMlNMaVJGMGFsOGU0bWhwaWVpQzIrTFY0UTgybGpxSkc1Z09iVXY0RzRvVDJ2S2k5QjB6RkVMNjNPc3V5SGc5VmkwbkVKZjBCRnBGTzhDN0pOZHJwT084TUZpMTBQblcxelEvRDBocnFzMkZ1VFhkd1JDL2ZSNEY0aE5HTktRVzI5b3lJSkNtTnV4QXZIQWx1S010Mi92WGMwZFNkeVNBNG5IMkNvVWFraGk0eGQ2NXhVN000eHdzem9FNDRCY3I2dnpGRGNnRytJMWVNaDR6SUdSeUhQR3JKS0NQYndoOFBKblJsMHV3bHA0N3pCYU9hOEdpUVp0ZFNCSUdxTnViOXFJdENGYkJuTHVmMjA3cHViaUFGWlBycGVKWFlJTjVoVDNrNzQxTVhONjdDM3lRWGpqamlreUJFTVBHYjdWYlJSbW9zSHBZRHJIL0tuS2dweEdIbis0MnZWRTV5SkVrVDF0ZFNEUU1lczJleUVqamxib2ZqZFdIdkdqb2RIcWdHT3N6YUVNVnRkNWFnZ1hVaGxpcktQbkxBV2NJSnRBZGltZ2RIZEVIVm9lY1FCYjRiNUF5Si9ESGZtRUtaMXhhUFc3c2g3OHRkVEJZWHpIcGhvd2JBZTZ6Rkl5d0pScDZ4YTRTdS9QalJwQWlyNDJ0blN0eThlT0FRa1Z1RFRhVlJZRGx1cElUU2hyYVhWa2l4SUQweGthcENJS29vNzRkMlNnQlhoWDUxNnF4YUpCY3I1bGMreFpKa2IzcWxnaEo1WmhCM0VkM0pKc1N5MVRhNStBQ2lwMEJERkNCQjArWnRpQlFPWC93REcyWld2Y2tFOFZVakR2R3hJaGZtbldUcDBZajBabzJERW9BVnJxWUZ5N2RyTTlVV3VxRlI3Qm5kb3FBeWZqZ3VSdGk2Qmk1ZWtoR0E0cHFCaEJZZFZTTmlRVmloOUxQSGxhS3FmWm1haG5GTFB1SlJNRzI5dkthaHl5MUlGdkg5ak5zV1ZSMUFZeFp3VFRNN2IzeHloS1hUY215Z3JQUGRyMEVFYTJGUi90VmZsaWREelR0MUhLQXlCbEk4QTJvQndrYXdObEk2dHh5RktuYWZzd21uditqQUFMRnozaXpHYnB1MXVHSmRta3JBRHJ5TFJPYVJRaWN2NGVMaVhEYmRSMlJyZFJsUGJncldXbzg4U1B1S3VNUWlJeFdPcjRVeHVlcUUzUFJlSFY3cGFSQk9lWStpMzFoSXVyVGJlZjJicktqZklGWUc5VDlrNS9CMEpURjU0b1RDTnRVcG5RL3hsbXNJQXNkYnhYQ3prV0ZYQnFSeXlxMWhMNHpXVXdpQ25ia3E2ZE9RM3RLTGtDa0dGM1pPTzZtbWJrVldJckNFOVVLT0w2d2kxMXRLVnJ1bkNNOGkxUE0yUkFTa3BtcUtvUUhHNVg4dlFvV09FTXVGMGdCdGJYa0NSZFpWbXdNWkhsaEdOVUtPTDZYWmpxa0lVYVZQYXVSdzBCcDZhbTdHbEt6ckNWSUZqdXZtVFFHWG9VdFU0S1pNRDZocEtrdFNXZnNLUWREam03bm13TVJselZaRHhNZGJLUW9BbUNFeFYwYXMxQ1FDRGdVMVBacDk3MDREc3FQdVBLNHJpQUhiZTdpaUsrSXdHS3FlR0pvdGJ4WWsxMXNpaW9lZXpNWEtITE9iV1hpV2locFFGdFIrUTc0S3dGTnk1VFpLSXp1bFRaWTFQWm1KT1pLeWJZN2JISkg0Wk5kWXhraFlqYmZtWXBMckdjSXlHUkcwK1lYY2VvS3JEQ2ZSUy9RSkF4V0J6c2Q1U0VHZmVhd2Vza3BUUENNczBwaFFyTTk3RkhIaUhpYnZoWUIyT3BrMjBYbXVxUWhxb3hBSkJHYlp2MUlJeUF0K3MxVkxtUEVwZGxha0dNa1htZlEzdWQ2QTgzS0kyaVRZK2ZzUTg4Y256YUczNDdZVkZhNnNCWmxWTnJHcnJ5MGdnT2dPNUVJbVk2OHJsNit6R1hFNk5yeUViakZ4dFNYZ2tZQ2tMS2ptUkdqdzBsWnZOTUFibVBIaDFFbDlTQkZKNXlKS2p0U3lVbEFMYnlzZ0xmb3A1UFAvcHZDdElQU3gyb2NheGJKTEFaeU1YNENleEFOY3RSMStLTDNtZ29VZlNMMVRzbVdEOHIzRWVCQjV2VmxtVEZ5UGFWa0daSEFibVBtTWE4OElLa0FmZFFRSmlUWFk4TkF4VkpWaGIrL29ROXhUN2kwRm5xdEh4bmRlN01KZmRBMDdXT0JPYldQU2dsUVMwZng5aWhya3dHd09HVVhsZ2FFcFljRndscmtZV2Nua25TaEV3TUo5c1RqeHNSWGpuNC9JVm9yQ1dkcUNmQmpOaFNSKy9HV2Z1Y2RReXEvVVMwWkU2ZDNCR0llQmUzaEdwWmlCZjlFempwYzEySGdxWVd0a3BiZjc3UUx1MTY2cy83RWNLUEZIV2lJWTU0NHpIL3pTTHVuSFJWZnVzMklKL2hGTHhZNm1UN3FtekVMOTAyUzBSYi9NY3g4SFFWVUZibGE2QVpCRVB2U3l2M2phQVdXUjZBQ2cxSkRZdFNiSVVuUGZHU1FCTHZ5V1hzTS8ySGxqRUZQVTZBdDFqN2VIUXpCLytFNEd0dTgvZEx1d0xXUDVZNmdjTWhMRzVERTJOcHVFVmljbFgwdXlHWFlBN25nd1hDRWJXSG9JYnlUOFFvcVdyVTFoUFYzU25rMXpmak1vM0N1dEw3ejZoRlhzYUZRT2dSSGdna0oxSm1UL2FXRFBsQlZlRmtpNjBmSkw1RWVIb0N0MDh3TGpIRmVCRTYxSGJDNXg2Rm0vaHBsam9MSExaR3h4Y2x1c292VmtRT0YwR1kxcXZYS0phZ1huUFdwUlgraHAwUGlhZkxWSHdIQWh1K3VHVklhVG00WTZEd1JBMXREVkhSUDZZNldBay9qelE1RUNtNHJGYXFySWRlaHlZSGZIbGdWbWJwdWdpenNSeU1MWGxiVU1LVTFYb3BaY2J6OStXQ3k5UjBPV1hmMCtUR3B4YmliUjdFeitOckZya2NwOUpNNXJEQTZIQ29tUVJncW9NRkJLTlRZaU8vSGdoVHFyTzNxQmgxUzE3ajFIaDhkVjVXdzh6TWNPQUlMVnROMUdSM1g2YjlyNXRaUkw2UWVXbERNbzFxVWJMQTZXZlpQYzBHZGJsbm56Nm52aEdySmJ1aWJYT0hPNXFiMXBucUlIWjJ0QmdDMm9hK0xSSDJadS9CTURmUXpyZFJYdXAvaVRjOXpOMG05Z0xDQkhtRm43NDAzVnE2bXpBUmFPdjBZbkc4a0lGSWcwUWE5U3QyZnBBUkkzN3JDc0l2bjQyNGN5b2RDVG1PS0wvRzdQVzl1R0dxczI2NkdjbnJHeDUweWpBbDBkNDJZbUlId0ErTldVY1NUUnpxbWJwZTdyU1hxY0lETU9yb2Z5OFFBa1ZuVC9wWGtTRTVDQ0lOMk1wWkZQMHptYUlrdzNvT2lhSE9SaEMrTk1KbkJYeUtWdE10YXVGL2h3ZGVxNWpxZENrUW1CVG1OMnJ6N0FkUjlBVDIya1YyYjZQMkwrWU91bW5ZdEdESExyQmh5cGtNYnJIbjk2T2JDREtJTlA4UlJWK25YYkJJMmwwMitualVQS28veU5oL1dyU200YmN1RHFLVkJEdGltMzB4ZWtOc3JBRTJqNDdGeHMvbm1UcUkxWFlycnkyWk0vQWtPMDhnTklyK2xPR1RQNHhjRitmVk96L1FYdWpHeVlGNnpOVG5pZmd1YkpTdzc1Y1Y5V044dkpsOEtHWFB2OW5tTUQxb0pXV2Z3b3BqbjB2eFB6MWNIR2VVT3NIUUtFdWRnVGtuUkxKcWVIVVVmZXZmUno4WExRK2tqMGhBMGZXTVVDWlFzMjY2UUFLclBXdC84ekI3L3o3bmVjTlAwMC85b2p6enpZY1FxOS83WDVrWlNOYStPYzZWcjZZZkZySm5icCsvU3dCSy9nMUxhWTYwMU9rRmRVdlpzV0lmODdBdUlRVGRaaURWR0NOZ0NrM3ljeGhIOElLZktqb1V2SHBxN3BTaTNWSW5sRVp4Qis0STByRS9mdDdSY2xQYnNmelRhRndKK1Q2aWE0bSt2S1FRMjllSjVvTlZIT2xLQm14NkcwRFdwaUUvNzBpTWpGNlRYU213WmtSbjNUSEN0SWJ6QVM4cHhPVmU1cHE0Y2JrVDRGM3lVb29Ba2NnN1ZvdzduUHFseFBKQVQrVlJjeStGYUwyL1VBd1F5YVR3aVdIV1pLbURUSFVqYTlLUVJhT3hEckRIWXlRL0cxTlpLeFVMaUhvcXo4MnprTmpUb052WWxQSUxZSDQycGtMcS9PN1JFMzR2RTNiZmdXRjF4T2c4WWRBUTBOM08wSnQwTjVtaHJobzZQQXIxdUdZY2kwUHRITGZKRHdUV2YzNmoxSUdwb2VVMHh3aEs2QXl2M1VjNjI4aDZiaGZQYmtZOEhXaXdHNUpiODA1eFB0VWhuOHdsL1NJUkJFb2QzSnZnQ05SazJ6NFBNSXZGYXlDT1VPSnNyQ1RVY3F3ejJNR1VrQW5XTGxCS0xHR2JCNUpOL0tOQzZoeUtpWXJkWXkyUkpXR1hwR1k4UmQ1cTNqMHUzdmNzS3ZkRjZWeHh1dFBpY1N4dVpBcVNPbTN4UmpaM24rb1hwcHpMM0o1YmtFN2xsQjlLNzI5Wk1ZN3M1a2hXY3lLTVFkTkZnRlV2R2lTVzFNRkV2UUtyZ0dNR3l4cTN4UEVsUG8vVzlNVTBTSHVoWkcrOGlNdHVYVk8zc0o3Y1FYYlQ0clZKeEN3VUh1Q3dyQXVwMDJTakllNnFHcnJCQVJLRSt2SGxGdnRYNHg0Umw0ZWZHRTkvQmExemVlcytaeVRaNFhIVWtvdjRZaU5yMCtwc2poRDNCdm1SNkxSNEMvdnJSOStaQ2NiK2VtelU3ZzlvQm1OckJNSC9pTTJpaU9adlAzSmdZTFE2Syt3ZCtPdStMYVBKQmxleTF4aDJRMTR0empQN1BJWXA0QTg3ZVVJUHpTQ1JSMlRpTTNXZVpDUHZ2R3hTdHFxRm5MVkM0emFGVHdrZU5QSUV6NWRJemsxZVU1MEhrZzhQelRZSHByL25kZEI1MVZiT2hwTkhQeFg4UHhwQnh1bWduUjlsSEVwUnJhSk9PM1FTRHdubHVKWGlUQ1dQOVdyd0pmNUl4QmhJSlhYbTg3ZEVRNlFDdTRXYnBNOXp0WmlXZVR3cDZycWFPb2Q1bTYzZlRTMTRXK1BUM1VmTVN2RTJya2RYVVozNkx6Vm5FVkQ3V2hIRi9XLy8vYkQwR0F4MS9oODJkWk9QWUxJVHBnQUFBQUJKUlU1RXJrSmdnZz09Igp9Cg=="/>
    </extobj>
    <extobj name="334E55B0-647D-440b-865C-3EC943EB4CBC-12">
      <extobjdata type="334E55B0-647D-440b-865C-3EC943EB4CBC" data="ewoJIkltZ1NldHRpbmdKc29uIiA6ICJ7XCJkcGlcIjpcIjYwMFwiLFwiZm9ybWF0XCI6XCJQTkdcIixcInRyYW5zcGFyZW50XCI6dHJ1ZSxcImF1dG9cIjpmYWxzZX0iLAoJIkxhdGV4IiA6ICJYRnNnZHoxY2MzVnRYM3RwUFRGOVhrNWNZV3h3YUdGZmFWeHdhR2tvZUY5cEtRb2dYRjA9IiwKCSJMYXRleEltZ0Jhc2U2NCIgOiAiaVZCT1J3MEtHZ29BQUFBTlNVaEVVZ0FBQWpZQUFBRHlCQU1BQUFDc2ZwS05BQUFBTUZCTVZFWC8vLzhBQUFBQUFBQUFBQUFBQUFBQUFBQUFBQUFBQUFBQUFBQUFBQUFBQUFBQUFBQUFBQUFBQUFBQUFBQUFBQUF2M2FCN0FBQUFEM1JTVGxNQVpydnZxekxObVlsVUlrUjJFTjBwUkRieEFBQUFDWEJJV1hNQUFBN0VBQUFPeEFHVkt3NGJBQUFWWkVsRVFWUjRBZTFkWFl4a3gxVytNenU5ODdQVE15T0QvSUJBUFpFZkVBL1FFeFlpeGRLNk84b1RFakNqSVBMaWh4NHdDQ0VVendyQ1M1RFNJOEY3VDJ5UUVBL3BEb3RRQW9JWm5BZGtXOUF0d2srVWx4NFRuSDk3Qmh5c0tNVGJtOHl5M21CN2lxOStUdjNjVzdmNzNwN3UzdG05VlE5OTYrZlV1VlhmUFhYT3FiclZkYU5vZHVGNWhuQ1A3dGM0ZStyTlo5OWcrNVF1OXJYUHNXRTlCVUpicEFJMkNvNVhYd1FlV3lRZ242c3k5cUYvb0ZUaHJ5Vmc4MzJOd2xYMlhSMFBrZFY3QTNhbVlWaGlPem9lSXZQM29XVTJDSWVGSDFBc1hLTm8vWjAxeGs0SmlUVXp2Q2lyd05mR25Ubkdma2dBblB3ZnhjSTFpdnE3VVkyZEV4SnRiYklvcDhqWDZuNVVZZXhBUWRDc0Z4bUxlTi9aVVhTRnNWMlZQZEJhT1U1WHdIU0pSZEVxWSsvSXJwZFpwNEFZcEhWNWxVK21halNsV2phZVRscUZBdVhQMzBkbk1hczZFbjFldkZ1Z3JvL3M2am9mVGV1TWJRcks0TjdZZ0RYdUlMWEUyUCtLek9EZTJOakF2WW1pTW1OeXJoRGNHeHNidURjSUxTYm5tTUc5c2JHUlN2aUVzVHJQRGU2TmhVMkpIZlBVSW1OOEloWGNHd3VhU0xnM1F1Rnc2eDNjR3hzYjRkNGdvOG00Unh6Y0d4dWJLMnF5Y01qWXpTZ0s3bzJOVGVNOW1WcGdETEhnM3RqWTlFOWxhb1d4dDZNb3VEYzJObFdNSkJHMkdTeFdjRzlzYkdvSEt0VmdlR1VYM0JzTG14WHAzaUJuSGdvbnVEY1dOTkdjWGlqR0s3ejd3YjJ4c1ZtQUFsYWh5dGhTV0wwaE5IQzlvbCsrUkYzRy9qVzhuTEt3T1ZUdURiS3VNbFlMTDZjc2JDcW5PbkdOV2ZzcGRHNkJJOXZrM2dDRFBiVk9VV0E0bks2YlRRSndpcTB0QXc1Uk1STno2dldDNkQyMkRIU0tDWU8zMTEyOW13M0Z5OVkySEM5MWtUSy8rVGdtbUMrWkhnK0NlME5nd0dqellPeDJKYmczQmh0c21MMXV0aVZGOHplb0tGd0RBZ0dCZ0VCQUlDQVFFQWdJQkFRQ0FnR0JnRUJBSUNBUUVBZ0lCQVFDQWdHQmdFQkFJQ0FRRUFnSUJBUUNBZ0dCZ01DRFFlQ1dmTW1iNDFmK0dlL0J0SGEyZCszbVFFV1NGbWZ6UURzM05ucjM4V3dmNGdPNFd5TS9OcjBIME13SGNrdjhtNWVIMUlIeTJsLzk5YWUrK0xzRFNTVi90eDVJUXgvRVRiSGJrWWVONGZkKzlVK2ZrSFQ0TmR1UGg5ZDUrRXUvTFB0c2RpT2xkZW5ybjFUbzZOUHQwaWdmbWZ4bDJXUDlINFloSGZ1V0dsbzdRMmdlcmFLbUJNZmFWSnphdjlJZkN0cDZLc0dqVm9CdHNqeGsweUpmNEtSbVQvK2poa1c4UC9qbm9RaWRlSUUzM1FJdFArV2tJS0Vpc2RuTjFOMXlreFZweXpIK3pzdERSbW00VmpNSGNXVkM4K0VtVXVibktGc3Z2bUlPNHNwVzRhR21hbkN4WVN6clR1SnRkUzdPUTkzbnJJM0hzV004WkQwWmN5bDlocEgxamc4UlhWV0MwOHZZNU8zaVRNV2pTTTBic3E1YXplTmY0OU1KeS8rVG5lK3RFVlBBN0p5R1V2Sy9IaUtjSFErbE1vV0RMUk9mYUt6NVpIWjJhMWwxUUhhV1hrcnUwU0hVdllYSnpNTXAvVGxtSWM5QnllWEJ4NUl0bTBLTyttdFExaTR2WlptWmp0SE1xanBjSmx2VlcrZFo1VHdidnhTcWZQTUduQm01azhJb1IvYnlCK1BFVjBldElya1ZTdXd0TjJOS3FiWVlVOWIvcG9iZnAxOGZYcDZsZEQ0eHU5M082Sm9UOS9ac1ZwSnc3aGdQNXJRRnVyLy9ldTNJbjU4bmR6MCtuVjlTNTFCbVpyS1VXVUZtWnVrbFZQT0dBMi9oVkRJYnB6RzIzZHh1MCtEZEdJdnBKQStsNEl4ZUdwM1k3ZnMzWFZibFdsWlRvT3NkNXJGcnVsYnVDTTVINTJFMkkxaTByaHFUMGF2NkxPbk1qVi9OckNBenMvUVNia3R3OXIyRjA4aGtIWmRySlo3aEZudFR0WnphMjh0a2RLYWFOK1R5TUVaelRhY294VTZNTG1jMkJCYlB5bXdHRmYvTUNVTG1lWVBWd3JHaXE3SFhoUXZqTEVPdjVSK0hZelcyTDhIWkhLdHkva3J6TWMzYjRPY3M1ZzNMR1Y4QjVPVWJwMWZ6aHRtWVJSeXJIVE9KMWR3V25IZGdFQnVaOFU1TktGMnVTY0habVJDL0VXd2FXdzVCYVJ4MXd3OTE3emxzcHBYb1NteE9wOFhmNVJ1YmRzeVB0OUI2d2x5STNYdE1McVhtRFRFZE9UbitMcWZxaHBNK0djOVZXWmlSd3VFSFNQSGdOdHJwd1FRVE1XK21QOTVhNHJWWmVhdXpuRGZFM1p0QkRLdXNUMkZXNXpxcGVjT1VGcTdjM3NiY205SzR6Nzg2bnJ5NWpjbVNVdk9HbTFsb0wwZ1RjMjhXczc1V2pkKzJNcDZlaXJNWm5jNjFwV0kwdTJFVU1mZG1uVDdNTTZ5T3IreHdQUHZtWXpVOGI0YnpocGg3MDJWM2hqY3RyWFNOemNwWlZmT0czYlNXVEM2L3YrbndhbzA3TVZxZzE3R1AxWDV1eDJHSlJPbUozNHhualovR2djVThqRGZ6LzlZdjE1NzYwSEdXbTcveVIvaEU1Vzk5eVNMZFM2alV6LzdNK2ZzRXdXY0g1NzlnVWNhaXNCOGk1NlBzdXZHc2FiRzBQVWtyUnZPR28xZ0xzaVNmWSt5OHh1NTJSdEtXY1V6ZU9YdURzVjh6cElsOUt4L0JLYTlpdUN5eE14a3h4SFlNYW9DTHl6WDJDWHlGN3FZcTZjc1BwK0tMTnBOY1VlNkNIY0lOKy9iWjRzK3pzeTlGWmRXcVlWVldxdXp1ajhHOWVhWEs5RnNZdkZqbFBUUmhqdjFuQjl1Z05xT28rdjdqNkFYZGEwTkJNZW1yTnZEU1lsMnJaU2FWRU4vbWVZZm9MbjVWVzdIenYwNzljM1oyZ051djdJMTZVdWp4MjUySXV6ZWxQZmJUcXNXNHJkdjJKbC9CV01XR2pRVytTdnU0N3JWTHhWTURmc015UCtKOWpWUVBaRW04MnVmWXZKZXNNWGFPbWpmMGNqTEFzSmY5L0RLTit0OUk0ZEFTMmt5NE4wdU0za3pPbXc5V2ltcExaeDErcmJHRDFxNzRNRTI2QnR6bXMwMXhWUGNWMm15SFBUTkNYTW9EK29RV1ozYnhjTWlIVkg2V0xkcVRnMmZGNVNjcXBheksvenM3TzBLeGRHOWFOSGl2MENOWEhhZzhLU0pOOXQ5OEt0RWU4cDhDZkpnRk9EUzRlSnp3THlid0FJdXlLeUszUEIxNTllVzA4SktvTStTSHl5RkN6bmtEcHZCMXhYUWd4WGpKLzZSTE5TbGYwcjI1U3BDc2s3UkpKaXZxS053K08rTnZFNnZETEdlZkgvQXBQcGpWcFlHNUxyN1Znb29ZWFBFeFJkWkc5REwyMDVOM1QvOXR5Z3IxZEFwUHliYVpEdldsSGx6ekw4cTNGUnB5OVFadDN4RGNEbVVsNG54VkFWdVJKNXZXOU9jc2ljQzZ0dUZSbDdoMFFZTFVJbUJEVzcxV1FoZEQ2NmVHVFl1dE42cm1EYkhWWEMrcHpvUXF4Y09UNFZDMk1PYjNxa0pJNWE2SXF0V2JLbGNXQ0YxcGRFVWNQeFdaeXovVnVJa2s1S2FPaXo4MFVIVlIyQTQ5OGxCTkRpNE1NOFhKMVAxd0tqVG5SNGJLSDh1N3BZSno2ZEx6Ui95S2ZHaXRtejcyWGRLKzRrSHpKVTM1RENydWRLcTJJU3MzNVdjcy85WWRjUzdqUStqMmRiN3RBTGp6QzBKVnE0UjVnYTNNbmNSdlJRSjdtcDBYNERSTDJsQ0VISmFhZmdpbFBiTFVmUHhMK2FMVm0wTTFGbHVPa2RhZnk0REFpRmE4Mk5HTnNiakp2SFZZZ2NZZHhMRk5tbDhReko2SHBZUzdMU25HL1ZWYnNiTnVxY0J0OEliQ0RFR01yeTM0cVFhc1F6SmgzQU5SYmFYVm0zWFYrYVlaaytCSDN3WkRKeFBXenVJbU83Z09HaUdrNEZVWFdYZ0NTb0NpT1drMEplVUVma21UNndjL2tpZUdGT0JRQWM0RlpHUCtYVXBEUldwUHNrL0NUcXMzNkkrNHpiWmpUMmo5QXZKbzJDaCtGamVadzdGNW9ZTjRtNzRqaXhhUWRicEdpa2ZWdnZDbElRZlZqY3lNQm96MU5ER0dQVXlVOWYyTHFoWXE5RlZacjNXMUpWVXBwOGpGWm5GZmNwT3NOR2NSTWR4VS9qcmh2VTBERzZQNlZCWE9HZkZWT1JlOHFLM1lDWEZPWXd1ZldLbFdUZ0VqQ1lsdTN0VFVYVDBaTW8xdUtEbUQzUFE0WVZVL2FWME5FWGhOZCt3MGp4dHVxa1I3dzFyTGdDbmRmZklmczZsS3dUbUt0eXNsRFMxaXVZckE1dnZSaWdYV3lwOVJ2VU50em1qMTVrUmhzNWNFQVpYQWVKZnEwdFZ3VXptRURZUk1DV05YdXpjUmpWMnFmZkdyMmxKeGtKRVR1bXc1d2RDRTc4cjVUYUo2aXh6WHFOcVRoWVNXSHhzZ3Q1OWdFczhBZ0NJTEp1UlVsdUUyeDRxS05KZEtUdUFpZmNmTTcvRDYrb254ZXdPYisxRUQ2amdac0xxak1tbEZnaDZ4SDVzMmFkY2tLNU5EY3JPdWdkd2p4Uk5GalZORE9LRVlrUGVJY3hyemdXMm1KRGJ5ZzhDeENtSzBpVHorWFhzUmNLTU9qL2oxVFZQTG1TRDIvMXhSQXhwQTdrZ0s3Ui9EdDd6cHIzU0JYTDZsNHB6a2NoUWZ2cnEyYVloZ2pPNmJMNStaZlBIUmJTVk9xMlRWNlJHN2Rvb3FEWkx1RFJXWksyR2p6WlI1Qk1EOHlCQk9LSWIrc1NlejhzSWdza3c0MURDN2Y2aE10Y3NDWm1wTDVwRDNBMWlscHZKaW8wdGROckVVOTI5NDBOSmlUZTdLSkoreE9oZEtWck9NZEhVSEdBajc2em9jbTcyNjcrN1FtcHN5LzRxeUtMRCtVcEpjdjFoVjlyazNTYjdyMHJVMHpyQjVCTkVjeWFkVnJaUzJmUFB5U3haVmVoVFFtMGxBT3BrczRlNlFSWU9uZldhWmRLc0VqbDVkSmh0MzVGVWI2Ulk1aFJZNWQyL0l2N1d6WS9FVHFlQ05NMnh1RXlXM3ZtUDFGTTFOQ2IwWWEyK3lyWFcrdDlqTlJCZHNMTGo2VVdJQnVtdFBmS0JINUdqMHZveVRlOU1sVDZUTi9jVjRBSEtuYnA3TmpVcjRQQndCSmx3TjJCUHRSVVVuNmhrUUxhN1NCcU9ObnJCcDBhVkZJWjlrYk5OSXJId0ltZTFDYzJ6MnFiaGN2YmQzM2xFcGFQaWVqRzZyYTVWcThrV1lSRGpSL3UxY1hSUTYzSWk4SzZ1QythYk02bXFERlZYcVJHV3VIL2FBSXJOR3I5K0F5NjBjQnB5L0RYQ1J0TVhvOWJ1WXBPK3Foa0VSN010b2JVZGM4UXlWNFRwUk9sbFJ5a3VicElxZXY4T05TUG02SDRJUlNsVHJxTUxCa1lwTTdJTGwrVHc3YWFGUW5mVU1Pd2svWjFFUEY0QjRVelJ5UmVrbkRKcWViSFZzdlZobU5yVi8yOThWT1E0M1NjT1h4d1MrNjVwWFJhcy9hNkdFcUM5NmhYaXF4NW1KRXd4VERCdHBsMUdaK3pueldpUXdWRGNGUnpJZkxScFNtRGs1dy9KbFFUYlFlbXpRNHhrdU4wR0NuNmFjaWdIbkRaa0Z1VkZsazU5TlljSEF0c25VaHZScnpTelFjQ0x5V1JCZEE4WlhESEkxMlkxb1FhN0tZRWk5cGJqT0d6Y2ZPUzMyOC9nRmxNb0VYNU5pSE9PbXFsYWx3amJLREw2MktxTFp2a3BPNEFMUjl5akdJWXliK3ZseUlodzdvTVdvc29tVkhNT05Wb1dWZTlNd3ZqZnVlYXp2b0pRNzdKOWlkRlZpR2VPbTZHdHlvSUphRGxodUN4U3ZQU1ZKbXZPRkk1REovVnhNRHZXRFFyVlN6VkxOZ3dNdUJIcUEwaHU2d3p1Yy8wck4rTjZRa1IxOVQvRGpUeDdhVldJU1ZVNUZXWXlicEFjVXVJbXd6YWNpQjhncVh2NlppeUFhODhlSWNsWUdzRDlIbXJaL1gycVJoUTI4cGVhcmJqV2xaQkRGSUJLRVhBQ2k2RmZZdldOK0ZVRnJDNlFxMHRMMWEwcHUxSnU4T0RkWkVjM3RpTmhBUFlQRzIvUnNHOGJOa3JRWC9zMW53UG50eWxiM1AzcDJkQ0tHR08vL3l2Y0VIZ2U2VFgwcEtjSzl3VERhMXdXWWlOZDFvaWtFWm9YOXFOSTNyMHZkbnVBbUtzeVJwdXBLSk11MS9ZRjhrN3hDYjNJMDQ0dEdjaHB3Y1R2ajFmNEZ1Z2d4NmtCY0ZDTHdWMDJURnRrNWlzUy9oTEhUNUlPbUFDTnZTNmY2akl2YS9GMFlRQzVZNVVGZEZ6bmNSTzRDT1ZjWVN6M2svT1U5YURpaHc1L1g1bEpYdjJBRVBjc3RpcGdVSG9uYnZzQitCOUxDeDhjQ3pmTFVkRWUxcXNJVk0zZHZTdHZhdEl1aXJ0Rks2QnZrTGRvK2hldFNSK1R6eEFweGx4c3lvSlhJY1BUWkQzYWlWOWpIdU1wRE16NUN2aE9ubWt5QVFNdCs1bUgzZVhaM0o0bytVK1Z0NHZyaXJaVzlHNm8rMlNhWkxPMng3M1htN2tXZjJXTnZjNW5RWVYxN2lOelIvdTBvK3ZUNWNZUURVNDdMejlsRHorWEdhemYwZkJTU3FQYTFmUlVLYThBbXVOVlBOak8zQVpmVldvemRyckd6M3hjcE9Nb0RyV2Izck1HQzBtdFl6WHIyL0JuRzN1ZEFnNm1pTllQREZyQUIreVZRL3dqZkpTZndscmZCdndxMlZJd3VmVDBsaWNyLy9BYjdEcDVSRkgzOWs3V24vb0FvSm5adGs1dVFrK1BmUDh2ZS9NV09xdlMxWno2d29hSVlZUHNxS2kvbHh3WjRxai81RTA0bVY5bjJtNlEvZnVaY3d2eFk3V2RsUkpJbnVQSFZWTHBWak9QRWsva04rSWdtUUVOMjRpUU43ZkJZSmJVc1F6bkpEZTdOc2NWbG1sRzhmVG1kS0g5eTkyeW03VjA3cGVJdG9YYzlCWFpXa3RzcStjNDIyWFRpK1diZ0dkclE1VHAyK2JzT1pYUGZTY3JFaVpwcmVZcE1WcExiV242cmF0amxpbzFqd0lmZllKc3JUejVKdElKM1ZTWFRuOFNTM0E2TktyYnVNSTBvRFBqQlJQbENIZHlNdjBIekwvNnZPS3NVL2taNHVEV3pxQ2svdDN5NU1PQnFkcGV2WGpvMXZNSWR1SEViTnNXeXZWUmpDcHJXYk5Qa09yRWt0ekl0WXpoMDAwaDB4elRnNlczQmhuczE1VFEwaTM1Zi9zVE1TUTJ0RzB0eVc1cVZ1cG00QWVjdUxvUWt0dnkyNXArVFpPaG1rdHRKRnV2bUFqeGVDZ2FjMXVIR1k1Q3NWZUl5cjFaN3FmVGtEc1hjNjhEeWpOMFNTaVc1dFdibDNjQ0FkNmdaSTY1ZjY0MGdvT0xxV2JTSW1aRWQycHQyeXNTN285VnFuTnVLbm1nYU5sT0o1VEhnclhyR0pyek9maDB6WXljMGUwNVNKeFlUY3lWZFJKRTROL04raHlpbWRNMWh3TXVqSHpFMThwK3UveFJGMVhVQXkrVU5BNzNPN0MzbW1URnVsVHp2aWxLWmppN0E3RG16QWIvSStYNWlhZFBibk53blJKWFpPMTVHRTgrRUFhOW5aWHFZR2NVa3grVlVsYnVjMXhUTVQzNzVLdGxlNUdENjcvZkpmTlNEOTN5NTJmSVdhWjB1U2Q3UDNnSlJ1VGw2RUNadk1rWk9IZ08rT05wTlMyL0IwbzNVTXZvTGFpcUJXN0I2a1dhNHJJYW5zQjdYR1U1aFN2c1RublZwemkyL3k2ekwzVWc3ZFhTNmRCZE5ZUUhmNzY1NkdFTnJlM0lua2JXYVp4R3ZwRjVrVHVMR1EzbGd3ZmRnS0lGVjJKL2VlbEk3OHdQQ080Y0xHQVNyTnlPakVJWE00cHhIeEViZU9FYXc4b2xZeHBEa2YzU0dGRTZ3S0ljQkwyRXQvSFNDdDc3c3JQSVljSXkrR2JrVmx3TzExN1BQd0Q4TmFHWTErYjBVNEdRMzRBSWE2eVhzcFdqK05Cc0I3WnB0WWxMK0FwY2E2L1hzTkZ0MU9YaERoV3hrYVFsTzF4QmhLd3Z4bzBHVDBZQi9qcjUzTnl1ZjZ6S2cyeDA5QXk4Ly9XOTdVbWI0YjlvQ3pHWG96R1RiZ0gxM1o3K2FGcDUrOFZNLy9zV1BZOStERmM0bmUvL0x6QTBHUEYrWWthOStHVEN6QmtzMmpDNndlSE1aK3B1akRURGdPVU05Qi9lSG14UUdQR2M0ZXJnN25MMzFlTWVjTTlnYnJMTGY1MkdrUE1tSlRJN0ZqSWNSRHFmTnQzSmo0MjZtY1ppRlJFQWdJQkFRQ0FnRUJBSUNBWUdBUUVBZ0lCQVFDQWdFQkFJQ0FZR0FRRUFnSUJBUUNBZ0VCQUlDaFVRZ2NVYTdGNFh5WG1GZTNGbjlUNXpSYnBXWjZEOFdhaHNrOVR0eFJqc1YyRmQ4WXFwbnB3c1NUNXpSbnVqM04vN3U5L0NlcjRqWWRFZnRWT1A3TGI1ZFRHd1NaN1RINVdiaCtyZi9CZitTTHFMY3hLSHdwZ00yWGxoRVpzQW1ZSk9PUUhwSmtKdUFUVG9DNlNWQmJnSTJOZ0srTTlydGNvb1hVRzY4WjdRVEh2YTFnTmg0ejJpM01hRjRBYkdwMmllK0V3NithL0d3c2M5b2wzK3NjL2ZWaW84WUM2aUtoNDE5UnZ2QWhVV21Oa21HaW9kTkJYMm5FOThmdjUwTS82WFhRWXVIamZlTWRoSVY1MW80YlB4bnREdVlVS0p3MlBqUGFDYzRuR3Zoc09HOXg0S25BMEpLb3BEWUpNOW85NkpUU0d5U1o3UUhiQWlCNUJudFZPSmNpeWczbmpQYUhVd29VVVJza21lMEV4cnV0WWpZbURQYW4wdTZ4YmVMN0JmekQwLy9VSjM0SHVaVDdrakJvZDM2eEhmdlBIeUQ2QXM0cGp4bnRCTWE3cldBMkNUUGFIY2gwYWtDWXBNOG8xMmo0VWJ3NGJHZW0vUElwNUpudEtkMEdSOHBxS2NVUGFyWnlUUGFmVDE5N1J0UDQxeVB1My95TjYvNVNoL1p2UGdaN2I2T1lqeFI2UG5LSDlXOCtCbnR2bjdpQzFIWGI3LzU3TzNydFlMcG5OZ1o3VDVzTG5IZS93TVhWdlNNWWVOeGp3QUFBQUJKUlU1RXJrSmdnZz09Igp9Cg=="/>
    </extobj>
    <extobj name="334E55B0-647D-440b-865C-3EC943EB4CBC-13">
      <extobjdata type="334E55B0-647D-440b-865C-3EC943EB4CBC" data="ewoJIkltZ1NldHRpbmdKc29uIiA6ICJ7XCJkcGlcIjpcIjYwMFwiLFwiZm9ybWF0XCI6XCJQTkdcIixcInRyYW5zcGFyZW50XCI6dHJ1ZSxcImF1dG9cIjpmYWxzZX0iLAoJIkxhdGV4IiA6ICJYRnNnWEdGc2NHaGhQU2hMSzF4c1lXMWlaR0VnU1NsZWV5MHhmWGtnWEYwPSIsCgkiTGF0ZXhJbWdCYXNlNjQiIDogImlWQk9SdzBLR2dvQUFBQU5TVWhFVWdBQUFuRUFBQUJlQkFNQUFBQyt4bC9CQUFBQU1GQk1WRVgvLy84QUFBQUFBQUFBQUFBQUFBQUFBQUFBQUFBQUFBQUFBQUFBQUFBQUFBQUFBQUFBQUFBQUFBQUFBQUFBQUFBdjNhQjdBQUFBRDNSU1RsTUFFSGFyM2U5bVZMc2l6Wm1KTWtSbHFYWVJBQUFBQ1hCSVdYTUFBQTdFQUFBT3hBR1ZLdzRiQUFBUEFFbEVRVlI0QWUxY1Q0aGtSeGwvUFRzN2YzYitSZzBZUmFaQlJBUmxCa1V4Qk9tSnV3c21CM3ZWVElLSzZja3Q0bUhtNE1HTDlFZ2lvcGNlZzdsRVlVWU1JbnZwUWZFUUVic1JJbWpFSHBCY0JOT05HTkZMWmt4bWRETzdTZm1ycWxmL3Y5ZXYzcHVaYlEvekR2dXF2dnIrVlAzcXE2KytxdGM3U1hMeDBBaFUyZ082NFlLYWc4RGZXVFdINDZLWlJPQWI3QUk1RXBqaHhQdis4VXQyZ2R4d2pNaldTNER0NmdWeUpEYkRpWmZXcm41azdnSzU0U0JsdGw0Z2x3bE5Uc01GY2prQVpUWmZJSmNKVFU3REJYSTVBR1UyanhpNXJ3OHllM2JYRzZZZkxXUnl0TWpOSEc4WDZ1MzVNdGUzaXVnZkxYSzF0NHIwOWJ4NTMzV3lXTURFU0pHYllvTUNYVDEzMXVuR2d3VnNqQlM1OW44SzlMUXM2MXpqUzcrSmxPMGZGWEM2VVNKM2lYV3RJVlhxYk8zYXd6ZHZQbjk5amQxTzZXUHMrSkZyb0p6bVZtSzZ6ZGdkeTQ0dXpqZFNnOWZXMkxHQWJKTHQ2dGJjd2lpUjY5Mnl1emVQVTdSNlZNTVZSZGl6T1F1V0t6M0dma3pJekNqbC9DMmRyZmNHd1pkQkdpRnk4K3pmVHFjKy9JdnZpYkdjUFBYcnI2WU44eDhYbEtPUEZsaEZqazVSbVdYc0pLUW1jeStsQm8rZWV1Q0RzbjI4Z0hPUEVMbDcyYm8vbmlrQTlicURVZ2VVN3pnVVh5YWkzbUJPWExBazdvWDZPMGI5Tkl2ZjdFZUlYRHQwQkg3dnRXSU5MRWsyR0x2ZklaU3BMRE4yU012NUJwZVBhRDZDT2pya0p0aWJRWC9HZ2R6QW9iYllkNTE2cWNvU1l4bTdPQStrdHNITFdjNFoyaDBkY2t0c0wrZ09oc2djNGxqV2tCMnV2QW84Sy9SdkliVGdHWnlJWDY2alE2Nlc3bWYyc0p1TXFXMVZrbnUzVEJDeUdZdVYrYlpONnpud0RkWXRpQ2Zya0hPZm8yMXRlV1RJemVta1RmY2xTVHJZSUt4cWNpbmNST3htWHA1NHdhY1E5VWJXelhmUE01ZzAyYWFXNTBIUWY2cTZkV1RJVFhrNWllZ1JKdmx0M2JVa21hNC9aTlhvWXQ5MVVwb0pBSzJTTFczbUxjOXhka016emoxOXpYK3VHdGNkR1hKOUlzeFZNTU9IdXVOSjBveElUSnN4dTJHZkVkc1JOK1FaVEpJeDErbXR6dmpGa1NIWFl2dCtYNUpKREdUWFVHZnoxeXJTbG1NamtGbkNuazBmd0dCd3k1R3FzQmg5WEdSVXlGVVk0U3Y4UE5UVkE2bTB2NkxMMllVbzVNWVlEUWhPRi82cG9XWUZ1bXlyYUJrVmNtT1VFN2pwM0t0Uisyb1VjdE5BYUVEZ3dOTTV6L1VQYks4blJEUnBWTWlOVTRGbkNRUFJQUnV6M0U4VHcwSVVjZ2wyZ3IxUU5sbXdEY3IyQmFwamhPaklmSzVQVGUyQm5iSFdIcWY2RzlEaWtOdHd0eDZsQlFiOXJYbUtXZ3lLMzM2UHl1YzZsRWYxckVEK0F5dnB0RHZzbCtPUWd6Zi8xNWRFSFFhZC9CR2tDU29BRTZJajh6a3k3clJOT2pmcG5meXB2Z3RhSEhLNGhLRXlIQmowTDBjUUVyM0lsMkY2UkQ2SDgxRFlJVHVkNjJRYzBRT3BPT1I0dnJNWXlJYnBIRmpxL200Ymlna0tobEROYURwUDhpeDFCT2ZIeTExcDlUM0hjUk1mbWMrSmxIYzlHQkEzdU9WVGF5SEpaeEYxWkRvclpFTkFyTHovK3ZIVkp3SnlPY0lWS2c3ejdLb3I5TTAzdmhXck44N25raHFCVVVLa2MveEc4RERmOWozM3ZZSVkrY1kzdjMrUDRYMnk4WVdCcVpuU1pJdXg2MmR4elNoVUxsQUIyMXlXTFpNWnYrbU1WWXBFN29BUjUyUWluVXVTZmhENkxHdHBrVHRyK2xSVjYxL1lJMVlzL1lEZXN5Y2I3UFBieVR0WXpJRkk2UnJ5UHFDNnQ0RE9DSmwzVzhmdUlVcEVVeVJ5bDhOZE5LSFNPVTdNRDdIejdCamY2WjYvdHRiUXNXNmV2UUIzM1V1N0MyK3V5dUowaXozR1M4OVpzTXFXY3YvMnFDVUJ2empoNnVicTdPMW90WkhJNFdBWEh2ZGdVTHVHTmpoZWJvaDlaRDBMMmg4d1VTbUlHMHdlaFNxTmxISWxNanJxRHJtRkZuWHIwMHZUdVExcVFLNjhxVVVpaHh5Q2JSc3BXWUpCUDUxTGNDY1llK2EzMVZVYW0wa3lyaWRpUnkxT09GK0tWRE1OVVAxZFc2NXd1VUZ0WUcyWnpvbnZvTUVvczB4RUlwYzAxTzVqS1lKQlA1MUxFcGkzV0dLTGwyNkRjMEdEanNuZkY2SWQ3Y0U0bEM5eVVxOHJHc3cvNzNzdDYvbVhZZElsN2N5YWdnTGM0aERYbVcwTVNQbTYzVXlYWTVIcnNUQjRTb09lWG1RYjBkTm1SUHY4Mi9HT1RocHJLZnk0VnQ1Tm1hQzN5b3YxQWYvWFBGakdtVS9Wc0tVbEpPb2hNVTNuWHIzTm5RNFF4ajJ4eU8yRS9rV21jL3lTY0JCbjJ1WnFkVkU3ME83YVNOY3Q1a3ROQThaOEF6eHpmaXl3OXVrQXdTMEl1QSs0MTEwS2FqS2R3M1VtdnhNSzQwL0FMd214eUdHeDhBVmxQMlE2eDgrajZ6WlhWSGxPQU5SUnF4VWpFQVBBT00xRzNSQ0JidGJ2UlNKL3h4Q2dCc0xSSURBK1FjMnJTT2NxTFZ4bnRxaU5NRkFpQ2JISVliSDRzMDJtY3dsRzNjMndsVTJlRVh1MDhqUmNHOGdBdW1PSGlKYVl1c3Z4YVFObERyTzlIOUFYZ0hMeU10L0Q0ZlhSS3lZV09SNENCcTVOWWRBbDhacmVEY09tVE1vQ3Y0bUJoNlVYTWdodmg1eTNiZnR2VDB6ZEFWK3k1UjhNWXp1UUJsNG5FMksrc2JLb3ZUZVE0SVJZNURyUXVlSnFnRUhoS2k0VnlPMTZsUHhxbndPRlVmRVhIcVJ6VzNnQlNzdlBsOFdnVzFVMGxIOHdKNHVCZEErUnFDWW1EYzdPM2d6YWFVSWtjak9zb2NlbEZNRWdGVTdMSU5mYmcxTGd0U0oxNzhnZEVCNWdHV2h5cDU4bUJxNzZFL01ta1dzRHIvUTZFNlVna0dib2pVU3VjN0trMTVMU0JJTmhPc2RYNjZyaWlINy9jeHVzQnpvZWJNaG9oSmZsQUdqZVRHWml4NVZoR2hlTm9jOEJMalZuSFJSREJxV3M4b3FWT25hT3JjcHJmQURVTThNZWhFMXZiY0xJSWNIY0NCTS9nb3NnMWZUYXJNbjBwTzVNQXBCYlQzWXNLQWtWdVNUc2FnRVBnb0wyN1IyVXF3R0hJdkFmdldVODF1SlEzT0xkWWR2QjVTWTN1T1Z3eVVwcDVNeTNBTG5KOHV5cWF3ejArWmhxZTRaUXBrUWhKOU01cVkzL0F2RkdwbUpNWHRiamVaVlNNY09RQzBDbXFnajhUYWR6L0ZLWThrUmJraTVqYXRMRm42WnpTSVRzRktJUEhHWGVSOHRIVVNua2VIWTFTS1c1TzZRYlBLSHZVZ1BOOVBOWmdoMmtEazl1YTE3bzV3YjNDZjZ5UG9mZ3ZTclZwZWtjTmdocmE4WEZIK3RPM1NFTUZpRlJjVzRCQTlFNkVDRXkzRWV6cElXWUhXSkc3RGR3VlNmSU9BWXR0UTBGZ0VXTEtVSmZWL0tsNmR5U080Z2R0RytzeG1nYXdrUHRyUmlZdUowVFlodUFjWHVJQXRNVWcxeEh4RE1rRGM2TTk5MkJhWlZsa1d0cUYwN1RPUml3NCs0T1k3L1hxMHBiSzFpZ2tPdlpBOFA4UlY2WFJDQTNJeTgxRWRlY3k4MWxkMkI2Q042aTF2UzhRa3V2VFdCVUJYZlRmQVRsc3FEK2dmcDB5ZHVpSCtvTTBiYnQ4TE9TKzV2L0xOMFJ5SFhZRjdrMHY5eTA0MXBMUjNSWE43M2p1anhVemVTZ2dJd2J3dFFjV294TGpEVldyYm9xenRscGxWTW03dWN3L1FNbHFONFlsN0hETjNUYjB4VlQrTTVIRHJNZ0FhdTdmdXdZTklyeDFYZkYxT0pMbUJpMXFYVmt4TVpyMVpKZmdrSFpFWXVZSkpVRzZCbFAxZUhrRld6Z214NlJlOFN1b2NFaDdIM0pOUGlsZk9RNmFrVHdnUnRHbkJ2Y01sVmRLblZYQW1ua0lHcVYxT1gyMW5OR2xDelo0VWliNDRmYnpHZkxzS1VsOUhyZEkvTGtwMnRvQjZqNjRKcFdxNVNMSEZ3dTFidGt4d00rVWplL1M1VmlKT3VXL3VnaVluYzZML0Jhc1Y0d1V5dVcrSUxyZ3JxbDBQMGNkSGUxcEN6dzVIZGdhTWlGYkJjMERYNHBGem56SlFBSm5CV2h1Y0Y5WHh2cVdBOERncHhMUW85VG5GUkt2T0ZHQnlDM2w2c2xseUZVQXIwbW5lTS9LY3FJMzc3cVBPVGdjcnVwRE5kcHhEMkR1Z0crdUswckJRcElSYXFTSFNZUGVXbkhIU1VNZGlYRGFmNnQ2K0VvTFgwN25RTVJvNHk2VnNoRHJwUCtEMHlvaEtkYkVRQUdieW5qOWh2anRxdlJaUUN6THBuaGZWdThsS1oxa2lpK2kzZFZ1Znk3cFdLQ1ZySHN4YzhPaHJtb1c3TUxPY2dCaDdlMGNNM2VFMkNRM0wybjNLeFBDK2NWZ055bTVGbEt2USsyVjQxVXBlMjZvR2twVkZyVys1QVNhem5oVzdpNjhuN0ZRcjV6a01NRXBPT0JkTk5zZitKamg4SFVVbjA1enRjdENWbUVodzFrQ1hPeXowdllwUThsaGYvN010T0IwQkNMbC9xV0owaHA2RldidWlEdzgvaU5DTVhEa2NPMFc0NkZ3WmxQVWRCdmpjdFlXbEpKakNGRmxkRGhUY0ZZYWFqMTNtSnZhOUV4OWtjWmNUK2hTYVVLd2M5ZWVGYXphcXZpU1lNWnB0M2lsb2NqMTNGV0NIQThVZExjNEs2cTJPOCtlOU91UnBlUjNWY0ZNemJ0TklEZXF3bzR3TFFmUjVoZHhkWkhCdGRvSzhtVW5SOXdNV1JEYWxPWFd0QVJFOXVIS0I2S25BMFZkUERrZHp2VnhRM3VVWG8zb2x3OWxJVHlMVUh0YVQ4M0NmOTBEZmxRaTgvSlpYWFFDRFZFVVdhOUUwSUZzY0gxdVNZSTdLRjhaVU9Sd3lDY1A2VFIxb21CTUxoRnFhKzVNMGl4MExTV0REZDhzYWdBMmt5WDYzenJaTUJETnhaUmJZdVdqcVZpcmFqSlQ1Sm5Ydm9ZaG9UbnFRZCtseXI0V3BwWVgvMTVuc1poeVBFVmFjeEFVMVBHenIrOTlFbHA4R2NQL05acDU4WWFLcm5Jcyt5M1B5dldVYVgyaUFtZzh3MzJLZXdVVHpJT0hITFVvOFhuNUYrcDhHVUwxRlU0NVNKeUZCdzZsZFh6bkRWOUJqbEtoeUdIRlc5Q05OZURMZUtPek91VStzREJzT2dXYzB4bU5NODE4Qi9ucDE4OGVsWXRXL0NoQjBmWEdmdnl2cERaWUVma1g3SElVRWlUN1RYUllXdjRxeVEzOFJOSUZjQW54VzhpYitJM2tibC9lMlVZY3BpQWRjZThkRUpzZnNMZ05meGxsT05OaDRFZjNQVW00clhrVnQvSjhJTlhWdDFSV3dVWG1QOVYvZWduSDBwRkszOVkrMm11bGp5R2c1SnhPTkE3RExua3hVYzkvajgvL2JDY2ZvOXVxbE5STzdyaHQwcy8ramI3ekJQOGp6YmsyTEJsQ3BjdmUrdW9zQUlsTUJRNXhWVGd2ZVNtbFFVa0ZhdTVHMWFVTTMzUCttbEpXZTFuamR3eW5hc1U2SjUzakN3Z0djV0t0RENLTDVmcHJKR3JuM2FwcVR1bTNKNlhaYWhaNThteU9yamNodk5WNWpTYWhPeDAyUTJpOHRmVU5vNFFXNmZ1eGpBRk8vVFpaNWdJMlhaUWVpc2sxWWxmQTVBdE9jU095amY2NTd0QjhCK2J2WlhUbDdqbUs0L0Y4VVZ5TFpWMEdCem1ia3NUTlhOWWpiUlprSzF5M2dZSzlpZGw3NVVNYzAxMW1ZQk0rblBsVEVkTGxlMWp0SUV5akpXeVczNU5YWkRveTZZeTV1Tmt4b09EVDV6Y3VYTE5sczNtY0lLVWx5RExhdFdlWHovbnp5b1hQc3N1N25qSHRXamQ5ZlRPQ290MUpWcW9MR01uN2xOMFdmV2w1TnBsZCtvYSs3UXdLQzlNU3RtT0Z4by9kYlllYnl1U2M2SjBkRy9lRUNad3JkU050SFVLdGlKL212RVVab3FJTHFtUE1FV0VCTytWVzR2ODNXT1BGeFl0SWRETXZVSXFvZlJVSWkzcmMwOHhSWlg2Njl2SlhJL2RGZ0FXa3kzT1BYWkd4NGppbGpNa1prNFJQOTdManZrVjVsMEJEcjV0L2N3all6QjNsYng4bXU5U3orQnk3azkzcTd1emR5T2N4ZzhtK3EvTHhLczhOODdsbUMrcTUyYmRWOXhQVDU0Ky9mK3hQbG55bEhndVk2bWtYNXJQUmZtWksvM2g5cG1yTEsyd2NuOXBVVkx3Zjdka0xORkJWNGR2QUFBQUFFbEZUa1N1UW1DQyIKfQo="/>
    </extobj>
    <extobj name="334E55B0-647D-440b-865C-3EC943EB4CBC-18">
      <extobjdata type="334E55B0-647D-440b-865C-3EC943EB4CBC" data="ewoJIkltZ1NldHRpbmdKc29uIiA6ICJ7XCJkcGlcIjpcIjYwMFwiLFwiZm9ybWF0XCI6XCJQTkdcIixcInRyYW5zcGFyZW50XCI6dHJ1ZSxcImF1dG9cIjpmYWxzZX0iLAoJIkxhdGV4IiA6ICJYRnNnWEd0aGNIQmhLSGdzZUNjcFBWeHJZWEJ3WVNoTmVDeE5lQ2NwSUZ4ZCIsCgkiTGF0ZXhJbWdCYXNlNjQiIDogImlWQk9SdzBLR2dvQUFBQU5TVWhFVWdBQUF5MEFBQUJZQkFNQUFBQUtPUVhhQUFBQU1GQk1WRVgvLy84QUFBQUFBQUFBQUFBQUFBQUFBQUFBQUFBQUFBQUFBQUFBQUFBQUFBQUFBQUFBQUFBQUFBQUFBQUFBQUFBdjNhQjdBQUFBRDNSU1RsTUFpZDNOUkxzUTd6SWltWFpVcTJhcHY1cXJBQUFBQ1hCSVdYTUFBQTdFQUFBT3hBR1ZLdzRiQUFBUjBrbEVRVlI0QWRWZFRZaHNSeFd1K2V1Wjd1bjVJZUxHaGQzRW54ZVVlQithSHdTaGV4RVZSWmxITmtGQnU0bENSSVFlRXBKbkZ1WTJncmlTbnBpTnU1N3MxRTBQQ2k3YzlDQ0l1cENlSUVZTXlveUlpa0xvbDM2K3pNdjdLMC85M3FyNzAvZlV2ZFdaNTEzYytqdDF6bmRPM2FvNnArN3RHVUxlMWF2eXJrcjd2eEhXdldDa2xkYU5nd3VHY0QrSy94cjkwc1hDV3FPMGViRUk3a3ZwSFRxN1dGd0RTbTllTElMN1Vmb0dwYlIvb2NBYWxQNzNRZ0hjbDhLWFlGemE3c2pxSDNUdms5RWpvUFFhYTZxK2xFSGd2ZG9qZU8vWUZNTmxHQmVlZHpQTDZFWEZvR3hhQlFDN25FbHdwU3d2Wkg5LzRKRUNDNUFOS1gxTGRITXh5NWEvdFc4VHhxWExFVHg5WGFRQ3p1THVIc0V2RHVTWTByY0ZkeGV6ZFB6dENDdVUzaFVBcXVHSEY2ZW53ZGtqZUlPcjUyeUwwaFBCMHNFc0svVE1HNHhlNUk0TlpsMXZiTE1aK1FTZkxhVmtTd1ZXa2I3a2dUZkxxVno2U2dybjNTZVVxbjJsVGkvNzRKakR3d1pmQzhFQ2NLVk0xVmRDM25KK25NTXdyYmtzMnpxbE54UmZ0Rm1XdENWVjF4THBxZUVQTnVTS1ZvSmRidGNZK0IxdWUwcnZKRHUyWk5OUnNpbTNwaXpiTFRONHdKcGxUMjdVdWVnd0JOU0lhNWRwRVJ0Z3BFUTBNZkQxOS8zMUtXYi8yeEdGekczellYbjBqZmNuV2hBVlpkbkN1RGExR0tSWkt1RTkzYVYwWnBYU2lGdDE4WkYvR3ZqcGpOSmJDVTE2TUY2RjFqREZxUXpiUFdwczRVaXpyUGpjQm1xVTdpdEZDQmt2L0V3b0RmemViVXF2UnlCa3JnTzJpUjZaUkhOK1JSbTJJM3B1Q01DWlpVb1BqRDRscyt2VVhMdldaWWhaa3VtYzdtbmdHeS9DeklqM3FkK2I2aEFpM29ZcmwyRWJXZ3NyeWl5VmxEbVBBNXBHTlZCUkpXL2NYdlJDbGdxK2RRSmJTUnpjTTVkUGFibUZvUVJiT0xXVVVTWGVMRnRXbDdnNnJ1V0dQY3BCY2oxeDVUaVhQaFU4UFF0cFlnMFlIVURsN2x4bU9ZMGwyTUtwNWFISkhXT1dnZDNGN0Y0ZzM2THZtTDBtOU5nc2VzK25nZCtnQnkzRFdSY3lWOTlpQjNmdEVnREtzSVZERUd1dndKaWw0OU5MaHJqMnhOUjkyZlFDekFaUCtUVHdtK2RrWk8xeVROWnlrL25KWmFTV1lkdWpkaVNITU11R3ZmQ1VRUTU5UWZtK3lXTFQydS9NRmkvNVZQQnJkOGs0dG00UTBtaERhRmRxVVMzRGRocmJaeEZtV1l0MUtXZXZ0Wmp1bGFSalZFNkEzVHNWL000OU1va09nMFNINmkwQ25tS3A0Nll5YkRzeGp3TmhscDRSaU5wS0Z5bnR4QTlBVGhlNndhU0NIN3hEd0N0c1d2QlhYaUJEOHlqRWFzUVZ5ckNsY1N2a20yVmN6a21KNlRTSjJZUHN4WjZVR0gzSllpcjQ4VDdweVhlbW12MzBtRXpqZGJvUmx5bkJ0bTZjVFFsaCtXWUpiRThCaHpHVDZ0UTRidUJFTzdaL2x0bXhXRU1xK000Slc3TXN0N0FDaDdtamt1RkxDYlpiaVlPR1hMTnN4RGFFWXZiUnZjSjRuTDFXYmxIWGpGTXo2ZURoMFFDLzFIclR0d2FqRkpRT1h3cXpYVTk0cGJsbXFYbTEyMGFDMjNaaUNxZGF1RmhsS25pSU13ajRYdFpSMk9TSXNEZFQ3V0ppZUs4eWJBZUp2U0xYTER2MmcxVUNPT3U2bERnN2dHaXVYNUpwZHZkVThCQm5BQTdyQWFrOFJ3aThtU29idmhSbTIwaUVpTGxtMlJNZkZXWHI3dFN5bkR3N0NNeHpUQ2RtK2NTcDRDSE9ZR0dVR2NqVmJoSUNCOTFsdzVmQ2JJUGtXNGM4c3pTOCtrdTlwQk54NnZObGFHeW9Vc0ZEbkVIZ25OQWNoRDA0RjRNUHVNcUdMMFhaVm13bmhDc1JtZVdCUjJKYThXSXJzZlM5L09Uc3E3enA1V0QybDdRdXVxNzYzdUJEWjZ4VWZZQStmTXd5bXcrenUzVk52VXhJTEhnUURYRUczMHdNRkpjZ0Q2Nno1UXBBRlY3VGtteC9acDFOY1dEYUxQQTVkNWZYRUxMNm5sQ1BFWTFIUE4ralZMd3NXS0xuOWxzRDJWc25HeDE2THM2aEd2UnE0a0JLa1ExOG5DZGd3VE9oRUdjUUFwdEpseFg0dGNRR1pKSUlYL0NhTWk2ZTJXcXpEUFNSNW1vTFVQZVpMQmdpblJObFdFSS9kbEFac2JXbjgxS1hmRHE1WDBnNlNLYXpmNU52c3M4ODFzNy9TVlk3eVRXVWsrN1lubEhVM1NXSEJNOVpRcHpCbmVLK0ZqQmtOYU40K09LZ0tlUGttYTAyQytBU1FEZGE4SlFyZTRQakltclZmY1Q4eTAzWU5iZllBdjMzT1E5N2pZZVFZM3BDVGkvRFR0dFNRNjA0eVhUWjJvRmpqZGdpRWp4bngyRjF6SFhnOFM0MEJQSHdCYS9wSXRocXN3VHFBNmJ4clZkZ1hJNjRNTElXQ3krV3pnOVlRMGlQRzJCczhHR3k5OHJHaTR4eW5kNVpZaU1JbHR0bDVjUzE1ZVBrRWdlZXkyWnhCaHdmYXczaGtXR1BXaUo4Y2RDVThmWE5WcGtGY0FrVHZ6THI3OEM0OUprd1psYjl1Umt2VDdteHdjb1BNZlVtdHJ2SktkUnRXNHhnamM3WVJzdWlneFBWWktVd3RsYTVTQUVKbnJObTRRdXNzUWFjM2hXb1NJUXZlRTBYd2xhWkJYQnhkMlExUEdUSENjcTczN0hmdmxScG02TVkwM08yWFhUVVlQSksremJrN0dESm84QVI1bDNXZkFFQzlnREhybTg4a1hWOUxrYkppamp3b3VNYWY5RDJqTjJrdytUSHd4Y0hUVGxmMzJ5VldRRFhOU1pneXJ6N1VHMHZjUGg5bTR1VnR4VzViTUhqQnBNQWxyT0ViNm1wVzdzOHk5NENndDV3VUNpSFZCUElETmkwSGE4akZlQ2NkUjBscUpsUkVlQkZ2eDJ1MERENlhLck9LK0xoaTRPbW5LOXZ0c29zZ0tzSkFtcm5mYml2ZmdadS9OcXp2YVhwdnFnZWkvZEtIV00xa0IxVXNpMFBLR0hjMlFNSzgwVk5RVVVoVXdqeHptSlYzQTNNR3BhME1CUUhYa2daUUd4UHlFN2tGVC9UWkJXOTJDT0cxNVQxaHFqSU0xdGxGc0IxQ0x0ZjZ6RXVSZCttOW9RSXowVExTRHprUDdSWE9kMExNdXRzTTRVTEhtVzJvRlVEUFFWNWRYU0RrNkRkcUtSeWY4b2NsbGxiMFVRcERyeWdIL09aQlNQSkpqeTdSbjEybjloZkNoRzhwcXczaEMrZTJTcXpBSzVqUXI1L2l3dUpiZzNMRWE2clUzcVlLSnptQ3djUnFaMmI3SXN5VEJTT2VQVjNkbnRVeXA1ekVVMU9EZ1ZlOHVoY1lSbUFkVWRVckFxVlI4YUdBdzBPbWdvMjN0bEtzd0N1TGdTTlIwS0t2by8wWThXcTFwUlhiQjh2YVdvajA5a1ZoUjFiWDROQ1pYTUpGR0YyaWdJdnU0ZGNSWmpHY3VOYzN1Y05nVDF0SFRRVmZMMnpsV1lKMkVIZXFmQ2hEQU9jV2dmek8zTHV3eVN6M0FHamc4b3FKMnRvQkFxcXpVNDlqQXNLdkpDNlFmc3NBOXVlWEJvYWJWWm00Y3N4eThqTFFWUGV3ejliWVJZZUFYejMrb0hDcFZKN1hHcHlFaWkvVkZHbHBLL0t1a21hdTJYUkM0ZkRxbklzNE1BTHBwdGlBUVlOUkdCV0ZlNElsSTBETTlnVzhacHl2djdaQ3JNd1MvOGdaUVB1V1BORjJVdjVwYW84SjRVbFprNHJhd29UTDFGek9pU2FYY0NMT0lQQWpCYy9KVmdSM3dXRFJxay9MY0JxNnArdE1BdkRSUjlLYUV4YVl0ZU9OWUEzY3psV2xWWGtTMHhXSTY4dlB5NHU0TmZsQWd6emcwdWZudkVFTklxN1BLb2VwYWwvdHNJc2dBdCtlL0RvYTcvbGFLSmIrcmowN0UweUlrL2srQktUcUxVcWd0U2h0MGh5Q2k3Z2h6ek80Q0h4QWJDdHNMTTd1RUFqNlorSnNycGpOZlhQVnBnRjVNTXJFcmkrYzZ3ZzhUUjlYQ2E1bTRaaXdwWVlsYzlJeTg4WEYvRFRhd0pHUzZqQVBvUmhGMmhrL3RCQlZJcjZ0aTdNeWZobks4eXl4OXlSSC8wbmdFbHpab3BQMzE5R3VadUc0b0ZZbjBOKzBLQTZGRWxkd0o5ZUVSSk94VEhEWkZjVVFhTm1tbWlzcHY3WkNyTTBoRHV5QVRodWRBMkF0aittR3ZJM0RVV0oySW5LajRzTGVCRm5RSHpPbCtMS3N4Sm93STg3Rk9vb3hXcnFuNjB3UzB1Nkk1V092YVduamd0aTAxQ2E5ZkozSWx1ZzZ1aVNPb0N2aXZDRkwxd240QTdMM1FZMHNzSVhKUjJyNlFMWWNyT0FmT21Pd0JkdjBtUGgyT3g0WDhKRmJCcEtzVW4rVGhUL3RGNTFSYWN1NExlVjF6N2dDOWZnVUVnQmphendSY25HYXJvQXR0d3M4QnBmdWlPVjBObzdHbW5iTm13YXFadWswc1pJUituNkdoUmdWWGh3NDlkRzF1dVhKNUx2WDF6QWI2blhmRENScnhGeXFTc0V3K3Z5clBBRnBhbC90c0lzZ0V2SkIwdjJJeXROMUhoRlZmeFRxNlpabnBNUDB2VTFlcWlEVTZNSzNGZDRPckt1STRzU0NpN2dWWnpCRHZyZkprdktONFkzZ1ZuaFN6TXVMcTNzbjYwd0MrQlM4cWRpNVZsOW5jc2ZVSGxlYjZLQlorMVFsTGRUSG5XVE1scGl5SnRtdlpHSHAvM01LSW9zVkdaZVYrTFVMdUJWbk1IZXlkNGtROFVMTkZKRFpISEhhdXFmclRETGpyWTA4K1Q3Z0cxRk9QYTl0QThyZ09SWXdPOWRFMm5XSGRabnRUNnFoVDFPQ2lUdGVCMGhMdTlmWE1Dck9JTjlPWDZIdExwUzhsNjBYbGhZc0pyNlp5dk1BcmlPSmFDeDJGOTYrN3djZTc4dmFFYVVka1Z1ZkZta1dmZG9KOXFVZ1hXQ1VyM0lUalNnSzF6QXF6aURmK0xOUDRUaFloclJlbUdKeFdycW42MHdDK0RxU2tEeUwySk1UM2g1MmZxT3QvSUVyNHcyamVCSTlrb2tYMit6S2doZm1peUZuT25saVNweGg2RXppd1h5U1BDY3M0b3orQ2ZlUGYxVXRhTDFRZ0J3MEpSMThNOVdtRVZGQUNDaUl3N0FPMmRNSHJ6WFU2OG9XYWxCdncxM2VQVXN2WnJWOHk2cmh1dnpYMm56Vk4zZ0k5ays1QWZhQ2Q1N1FUWEYwdmdYYXJGbVJCRUpubkdTcjBrZ0IrdjNkZjRoREJkQW8vV0NseDAwWmZRZTJBcXgwVjJZeFhCSEFyNmpWT1JERE5PcHE0bkI4V0dyRVF5bGRGNVcxQ1NBRnZVcVUxRERNOHdlUmxnSERrVkZLMnRtclN0bWdxN0FYY05oSDAweUdLbmdPZU1sUFRmQkk0a2dNemVqYTBwMjBKUjFLOC9XRk03ejNDeUE2NDVxQ2JnSHRpbS9Yb0c1MFZjdFpBandvUURmSE1ueG1EWmxHeXp4ZW9OaVZlRGw4VlBpVUwydDNFNE5EeGhwTHhMTml1NFhFanhudkI3TmZrRFlWTUpnR0d4OFEyaUZSb1NtbnRncUpEcmxaZ0ZjS255QmRZd2RBSy9MQXdyNDhQMU0wMDRGL0hFb0gzSDE3UnU4Z0FZOTlHSU45T3lyc1NhOHJZVXZuUTk1OTJIbXFmS0FDcytQa3hXNUljRnoxZzA5WDlqM3lHMGxEclpCK1J6S0dyeW1udGdxSkRybFpqRWlBRExtNHpKVlZ1NFkwZmlJVDVRcWZWUHVMMC9ydFF1VXRNd0xTeDJGaFd0NDc1UmVZYUlxd2E2V0dNdE15NzZ1UklKblltRlZiaXZ4SFdNb0JyR2ZXN0wxRjVZRWpLYWUyQ3BVT3VWbTJURk9GNGQ4WFFuYWtxSmhtRzNNZC9HMXU3QktkYUc1RXB4SUlwaGtlbTNqVldBQTVocDBUb1ppSWo1dFA0NnFHMHRQallFMzY5RjVKSGpnVjI5UitwTGlPNkxhRTlrSTR2TUZyNmtudGdxVlRybFpCc1p6VkdPTDFKcmMyQW44M1lOb21SblNqMEsvMHliTUtUWWluMVZuVGZ3emJHdjdydExaRVNGYk0vNkxESEIrd2l0YVlEd1RHZ3RsdkExVlJvSW52M3dTSGg1S24zdnRtTE9keWczeGJ6LzlZOGpxbjMvalZkSEFXdkdhZW1MTElaazNicGFwNlEyM2FMdmFhU29hOHcrSGJOSlBFZktyV1JmOGo3dmR5cStOenpUZ003bHphMHFNcngrVGVnQi9ETGRCWHlmZjZ1Z0ZUN0hWS1RnV1hWMG9sRUdDWjF1ZXVQYTVtSUY0cWlDdTF0YzFMUit2cVNlMldyTE1DTFBzUlM0akQxbkNhQ1pzR2NzdytRMDlEOERPaFB5THprTDZpTUhzNTdOZldBRjlQYVRQd3VDQkJ4RFNTL1I2MnlDMXM1dFc0R3EzNFVwSThLdjAvTmtQZk9MamwwTDVPQzAveHRtREFhNCtDUFVQWGczTkJSV3RxUysyTVYyRldaYXU3aHIxWHd5ZmIrc2l5TlY1UW43LytPekh2UGlQOEhtUmlScXRjU0gxUDRRZjZiUEc3YWZPdjh3enJKQzgxdWk5WktWVERScThFMWU4cHQ3WW1venl6UkpHTG96Wk1aRm5mMktsd05XTFBQUUN2Zk82WU1IbjhiSGFDMnBxOGNncjVKdWxZVTd2T2V3MnRLc3doeWpaTkpZQlRyTEZSdzBXdkpPc2dwbzZ5Y2czU3cvNWVaZjRlWStUY0VZY0dPY0p6cDF6TzJEQjV6SXlDUXBxYXJMSXplZWJaUXQ1VGxMTGpPam5nYWlXM3ZibmNZZTNMUHA4YVM2ZFUyTXhUWjFFSU15Q0lPRWkxeU12MHdGQ0xlMzdBWWYrT2FSWThEbHM3T1ppbXRvOGNrb1lzNHh3SzgzZ2NvNnMxT2FlT0tkSmJmTlJpUVR2SktxWXBrNGlNR2JCMElEUTBabVRaRW5jd0ExNkVkYThEeEs4RS85aW1qcUp3SmhsaWFxejVYbXNLK0c4MXF5MmlobTFaaEdWcWNlQmQ1SlFURk0zRVNpekJOWUpTNGFBV3ZaUlMwWVBWcDM4TzNGemlBczFvY0E3Y1M2bXFaTUluRm4yTUpIbFVKL091aUFZbGoyMHpCV0dBcC9MeFNRb3BxbkpJVGVQTTB2Tk9PclBaTms2eTJ5YTA5Q3lEMi9tVUJadFFvRjNZbDVNVXpjUk9MT2svSm0vdUpoYW9WT1k3ZWdkU0p5aHR6SUN2Sk9zWXBvNmljQ2FaWmp2TkUwTExXTTl6QXJwcEZLU0dBRSsyV2xPVFRGTjV6Qk1ObUhOVWsvN3I0SVd1OVg4a2JQb1phRnpPNjNXYjEwK2VDZDVCVFYxa29FMnl6aHZ2YXQvMGttd0pLNHQ5TXhTSWNvRnJ3aFJhVEZOVWF3VkVkNHNTOGd6WmNVWm1ZNExiVXBJNXBwc1FlQTFmKzhaQjdNMENrVW5PWWpyaXhudGhOU0ZnRTlJOFZiaFlwYk5SY1FaZzJKdmJKd05zQkR3emlqUUhaek1Ncm1KNW9zbHJMQXZ6TjZWYXdIZ0Y0ZmJ6U3pWbjNoSFV2bXpkNVlaREJjQVBrT1NoMnJETFA4RGRDVXJIU0RENE13QUFBQUFTVVZPUks1Q1lJST0iCn0K"/>
    </extobj>
    <extobj name="334E55B0-647D-440b-865C-3EC943EB4CBC-19">
      <extobjdata type="334E55B0-647D-440b-865C-3EC943EB4CBC" data="ewoJIkltZ1NldHRpbmdKc29uIiA6ICJ7XCJkcGlcIjpcIjYwMFwiLFwiZm9ybWF0XCI6XCJQTkdcIixcInRyYW5zcGFyZW50XCI6dHJ1ZSxcImF1dG9cIjpmYWxzZX0iLAoJIkxhdGV4IiA6ICJYRnNnWEdoaGRIdGNZV3h3YUdGOVBWeG1jbUZqZTF4b1lYUjdlWDE5ZTF4b1lYUjdhMzFlZTNoNGZTdGNiR0Z0WW1SaGZTQmNYUT09IiwKCSJMYXRleEltZ0Jhc2U2NCIgOiAiaVZCT1J3MEtHZ29BQUFBTlNVaEVVZ0FBQWI4QUFBREFCQU1BQUFCbVBuRGhBQUFBTUZCTVZFWC8vLzhBQUFBQUFBQUFBQUFBQUFBQUFBQUFBQUFBQUFBQUFBQUFBQUFBQUFBQUFBQUFBQUFBQUFBQUFBQUFBQUF2M2FCN0FBQUFEM1JTVGxNQXV6S1o3MllRM1NLclJJbFVkczF1VzVtOUFBQUFDWEJJV1hNQUFBN0VBQUFPeEFHVkt3NGJBQUFNZFVsRVFWUjRBZTFkelk4alJ4WHY4ZXlZK2R3WnBJQ1FrUEFjOWhJNGVFNGNPTkFEUkxCRW9CNkVGQ0drTUNaYUtZSUlKb0xWd2tnZys4QU5zUjRRU0lpTExiRUhGQW5OSUNFQmlyVDJmK0ROQllVTEhyNGlFUTZlelpwNGQ1UE00MWRWL2QzVmRyZGQ5cFlMOThGZC9icnExZnZWMTZ0WDlhcHRXUnBmUzdzYUM2ZEN0TkpiS3Jqb3kyT0phRmRmNlJSSVZpSXl1Z3FYNklIVE43a0tTM1R3SWwxWDBCSTBaYkZHankycjFLOXBLdDdrWWpWWTgxd3p0d3JYNkJZcnBKYXhWZGk0WDJFQVYweXR3alU2WWZnc3EyTm9GZjdvSFlIUEtqajMzSkJadDhLQmgrY25YbUJ4WDVUQW9nUVdKYkFvZ1VVSkxFckFpQkpZZWFyL0t5T0FwSUFvOVBwVmJ5cHFXVnZPVGtxOHVTV2ZQcWl0MEFOUC9CYTk1d1VOdVJlb2JWbkJncG9UWURVRTRJMTNBYVJLYnNOY0pmcXZJY0E4R0kwOWhJajJ4Zk9LY1d1SEJhcFlGdXJ0YlFGd2plaENoRXo1WFdLbTdyb1A2d3A1amRVVWdPV0hRTExzTjlFNjBUMVRvQWtjTmh0ZGdubzdETVpUUTNBeUpXR2RFcjhoMUNBeUJKZ0xvOER4MkQ0c2grNmJCWENEVDJFY2VpUmdZVGcxYkNLei9pRWd3eUNLalFsMm1hY0dPU3dvdjMwZXdPYUVhV3FRNDlvbU9oTUFnK0ZVUEJ2eTIvRjFnM2xxa0ZkUmd3WnVWWm1uQmprd0ltOXJ3amcxeVBGdEJoYUVjV3FRQTRUL3lENFBNS3ZDTURYSWNXRVEzUk1BUTNVcENHYjhsdjJaS0t5S0N6TXdSVkIwaVJtOTdIcWZjZFlnaDlXZ1ByOWIxcEZ4MWlBSFZ2V20ybGJIMS9ndVlqTnVqajkwQm1hVEdjaGNGTUZLWWRVMGExQWdKR0pMbzdpS1pxcEJ5L0dzd2ExZ1NpTVFHL0xiODJyd2hwbHEwUEwzVzBwbXFrR3I3QTR0RzJTbUdyUXcyYTZ3M29ZWmpabGUyNnNPMy8vOEJ2WkJEVnNVOVFiSmEvU29adjNZK2I1cWEzQnAxOHZoQ2QrTG1JMVc2VDNsMXFBK0J6RldmK2NNUGxCUnZTaXEzVUdNd0xKWDA2Skt1czBiWU5tN3k2TktBT3AzRUVPeHNhVE5RWXdYZHQwS0t5bTFKYlE1aUxGTWx4V09zS0MyeTJoekVLUGhyYWxoNDJYSHJVc0ZOMjBPWW1DbGtNNDVvREwxS3dxUXVTeTBPWWlCZW5NcnpyZWFWS0RVNXlER1ZRQnNNMGl3ZHQzbFh4VUE5VG1JZ2FWUTRZaFg5dGZXVkFEVTV5REdHZzN1TVVTdVNhRUNuRjQ4TnQxRjN6ditGcHBlOGswdVRlK0RqTWNHOVp1VDg5S1N3NHYwdW1WOWpPampXa3FuUUtpaVRaOXpxRzhzUGd3dnJ6bUREemNWRk5XQ3hhSUU1cWtFaW4rNTJUOSticDRremlmclpvbm9KdEV2ODZXYW45aWJEbjJ4Wm4yTDZHQitaTTRqNldxSnZzRGkzMVk2djgwandaVGpIcEk0bGw5MFhBdmw2c21VYzV3dGUreml1SUE2N3M1YytYeTJFa3c1Tjl0dm1UREdLaXl6MWxrc3l4ZGVTYnQrRTR1cDRTTVdDYzVkc1dCRjMyUEJhdE1sdURlMDNkU0xKNGhHMSt5cFJWUnpSY0oyeHo2Q0JjOFJ4eVV6SityVWE4ZUxwT3Nkd2dmbnV4emVDWVhyZTFqZ242ZmlHelREOFhRTTEwV3RDZEZLZkVIa2l1dnpycU80K1dYcWhkVjdpN3VKbmU3blo2TnRDclRRVUkvcjh2NVkwbi9neUY2ZTBBd2hwOW9PVVJOK3RwWHM2V1V4dDFONzdLeGZYRmpXSWRIRFFNaFR0dXE2N0o4UURsN2tDbWtGc0VyMGNpQTlBQjVZOVJEaTRGV09rRTRBb2ZuQzI2aGxwdW41S2RvY2VCSlJkUUtJdVV2WTJRWUF6d3ErM2s5SVBvY0VqREdoUVJSZVZIVEdUOUhPSVJTNXlFY1UyU2V1QStCaHFFL0tFODBURlZVVzBoSVdBUDRSaXNLZ3ErT2ZSZVNnQVBDdWUvalNFSkRkcU0vcEVaRWphNkdGTkhQd0ZkM3RRVHVpQnRsQmhmQ2c2dFhpSE51RHJjRGFaV2dBMER2WjVvRmo5em0yQjlGRVQwSlF0cU1WNnIrWlgzdndNTHJWRDRCN1Bpb2pBdlVvSWdBOFU0cHJhVmNwdS96TVlzZWNsUU44NGo2b09LRVhVZ3ZGWHJSQzh4ZFlMTVdUOTBHRk5YRVJDSFVOV3VJa2VKdzhWRkxyVURlT1FDWHZIQTBTYjlHclFtdjhZaHhPa2pRNitLRGVDQ2JiaGQ2ek9BNkZGcnVpNmdzZ092aWd3cnV2TGNwK3RZRlphSWt0WUZ4eFQzOUo2aVFYU1E4ZjFJN2JSdGRMbDAwTDVnUldnUnM3dVhDa1J0YkRCM1hkb1ovQmQrTkx4UERoK3lhRHltMUZmcHE2K0tCaTkyeUE3ZXZQN1BLYU9LUUJ2Y0ZERS85bzQ0TzYvc25xNE4rdnUzaUtkNS81MThUUU9BTjlmRkRWNEVsdzBjY0hOU0dhR29JK1BxaHE4Q3k0TEVwZ1VRS0xFbGlVd0tJRUZpWHcvMVFDeFk4Ky82ZVBPSHV6aEh5dC80L203UEpyWUlGSDhSTFBLT0Z2SThPelVaR1V2WGM0d0FObC9MSXdlb25JUFQrYUpmYUVjWDc3S2x2d3IwM0lKV2Z5Vm5TdkpXZnEzTkZ4Z2lWM21za1NZQ0ZidG5zMEdkUDAxUDZuYk5PaktIN0RuQ29Vc3h6Q0RvdVFnU1Bqa0hnS1h5SExHWHJXUDRsUEV6Wm0yUW1ERDU0SGRWUjh6VGx1NG9OYmQvdi9xYmxVQ1NtSW56ZDA2bjhtUDIvS01lTERDU2V4d3RxbHZ6bURtblduLzM3ZnZVTkNrbWYyNVpxY0hxWmlsQW03allSZnFROGZKYi9KdE5RL3dKZnNyMitpbzZ5NS9pb1NrbHlVUXJLNGtoSFpJbWlTT2lWS0orblJ3QSt3VmkvcmIxbVc3WjJYWjJkYW95UzVQSnZoblQ1NUZQaWJZNVNwcGIxVVRiY1RRL2J5SmN1alJmaFhRWXhBNSt4QlFtSmt5YlZDK3hKcW5GU2Q0V3d0K1duQzAxdE1ua09tLzNHYTRZUTlTRWlNTExteUFleFNwbktROE05TmdrNks5L2RxbTNIcE1qcUcyRjMySUNFeHN1VEtCckFlOWQyUzhGRkdTcXJCVGRIL0crd1BUNHFsTjFsT0VsS2FBTmtBNGxzUmszb3Nwd2tRcHllLzBMc21KamE5MEdnaEljWDVlTS9aQU9KVFY3T2FyQ1hWNE5vNUZ6YnM2U0FoZVlEaTkyd0EyV1N0SFU4Nm5XZW9RYW4xQ2Nld3VBUVNVbEttYkFDeFNhM1drU0lwaUVjNVpXY1VKQmRtL0pVWVdVS0t4Y0JqUm9EUXZ1amlzN2hhS1oxaEtUblhrSkNTRW1ZRXVEMHpHNlpIWEsxandQeWE4L2xhSVBCMmNwaVRrSUw0WGlnalFDaFlWVjRpWHM3eU8zcTdhMXpqNnhUdTBWSWVzeHgrRUdrbHBDVFRqQUNaNzJjbG1WbzlCUms5NWx6djlKL0Q1MU5xZmc1ZDVxb1N2U1NrYUFUMmxCRWd2aEU4bXorandyeitnc20xQVEvTjR0MlFKVkJLenFVa0pKWTBlbVVGYUVmODc2SThWRDVoU25ITytEVStiVmx3Z3VOZ09YOUhnQzM4Z0QrbGtZS1hYaWdyd0hMa09KYVhXdjM5U0tqQnBVSEZZcTNHSDdyaC84ZlY0OUs3ZnA0U2t2OHVDR1FGT0t1VnRWT2hCaHM3clBjUWI1WmJOd0VORDIwbWRaM1hxWVFVUUlxR3NnSkUzNWpKYWlYVVlBVldFVk1WeUpMUExscHMySUVQYVkxSmJ2TjZsSkRZUzltVkZTQTdjTFlyWTZDWTF1UDYzRDRIVzFhRE5kejV1Rm9YK245ZFdCWVNFaUpLcjZ3QXJXcDRzaXRscFlUSXpaWmwxZ09aRStOMzhJdWlSVThzT1J4c25lc1FDWW5GbDE2WkFYWkZoNUF5VVVlRUdzUW9ZdC9pSE5lL3ltNVEvVzFyNjdMTzFGUUJxeFp5RWlOTHI4d0FiZDRzcER3VUV0SHYzclkyUkFWNmJCc004dlVWMWhOYnJyRXZJWG14NC9lc0FHR0gwcU40WXZYUFVJTXZleFhvY2Y4NkhUOEZ5QjA2TG5rZkdKQ1F2Tmp4ZTFhQWRoOEk0NG5WUDIranAzLzdzaEpsL0hUMVUyMDAxYjg2eDdpSlMwTHlYc1h1R1FFdTB4c0EySTRsVnY4SU5majg1SlpuK0RNb3Y2Wm5RNGZnVW8rOTJZTktTYktrcmh4aEM4VVl6RlhHWkQvR3NiZGxUT1U3b1luVG1EbVBUdFlEd085K1pYUzhvVEdZNlpOMjdjaFQydFMwMEQzY01Vd2VSd2xWeUhXL1BSbXozTWZlbHRtV0pHeGUxOWFlTFBkaHFaazErTTAvWUZiSTFkMndtSm5mWlJwa2JIWjhqbFY4TFRQZjhTSUthL0JwbFY0UFdRQXVpK1VLSjJWQmJ6d3MwbFN1TlhoS0pPWXkwa2o1aUZrQTJtSk51VFY5bXhmOS9BenlZemRMMmFRaUE4Qmw2dGRZcVpXbmZ5Z01WZGRrV2RucWVrTUdnRFpoNHhFWEZ0V252VUdCUmxKaFdhRXNEOWhkd1RVYUlHYWhiWjRSRnBLbmJmTUthOUJpS29rMTFlSW5Ka2M0R3FCTjc0aHNZTGVJQmpSNXJta2N2RGJpQXR4eWMwNkxub1UrRWlBcThNUmwxQXVDV1Zqbmp5T3NRYVNyaXlaNjlYRitIdkVVSXdIYWdYby9EQy9qeFJtcGVPYldJR04wS3RySzBjWGtYRWNCUkFWKzFzdmxTTUZFMk9NbHZYTnJrTDFCVVZiWTdSdy9FMTZqQU5xaHRhYXBiMUJzZTFPSnJoak9TZ3FHMGhFQVVZR0I5WUx0Y3pHS1QxaW9xY25kbHNrY0R0aTB0NmdpdHhFQVVZSDNBbmtjZGVvcFlCb0t0YnhGZ3c2ZnlTUy9saGlLbXpVNEhDQXFNS3piQWZjOEsrTng0dmw3ZzBjYzROSERjWmpFMGd3SEdFTlVudklHaGI4M2VKVlA3MXVlZm9ySm5PdHhLRUFNMjVFVlBJeHlDbFJ2cW56Qlh3cXRzMEZtczE5Smpacjl4VkNBNlBTUlZvSlJacHFUTmF6VmU0cXZDd3UwcTBETmo5Z0FSYWR2UnNvS284eFpoS0QwQVJPWlBaY2g1cjNWL3E0SzdrTnI4RER1UFIydlVoVVNoSGo4L29mK3cwdlZ5ei83RDVNRWhnTGNlT1lneXJ2dzArLzlQVXJSL21rb1FPMmx6eURnQW1DR1F0STZ5a3JJU1ZGclFjY1ZibjI2azY5eHhWS1k3cC90M016K0IrODJKYmp5cFMwdUFBQUFBRWxGVGtTdVFtQ0MiCn0K"/>
    </extobj>
  </extobjs>
</s:customData>
</file>

<file path=customXml/itemProps1.xml><?xml version="1.0" encoding="utf-8"?>
<ds:datastoreItem xmlns:ds="http://schemas.openxmlformats.org/officeDocument/2006/customXml" ds:itemID="{9212B15E-DF63-47E4-8F68-396A60F660E5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834</Words>
  <Application>Microsoft Office PowerPoint</Application>
  <PresentationFormat>宽屏</PresentationFormat>
  <Paragraphs>131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Times New Roman</vt:lpstr>
      <vt:lpstr>Cambria Math</vt:lpstr>
      <vt:lpstr>宋体</vt:lpstr>
      <vt:lpstr>等线 Light</vt:lpstr>
      <vt:lpstr>Arial</vt:lpstr>
      <vt:lpstr>DejaVu Math TeX Gyre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 YZ</dc:creator>
  <cp:lastModifiedBy>D YZ</cp:lastModifiedBy>
  <cp:revision>200</cp:revision>
  <dcterms:created xsi:type="dcterms:W3CDTF">2024-05-20T10:14:30Z</dcterms:created>
  <dcterms:modified xsi:type="dcterms:W3CDTF">2024-05-20T13:14:05Z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1AE3DB61A5960DEDF0014B66E25C4815_43</vt:lpwstr>
  </property>
  <property fmtid="{D5CDD505-2E9C-101B-9397-08002B2CF9AE}" pid="3" name="KSOProductBuildVer">
    <vt:lpwstr>2052-6.7.1.8828</vt:lpwstr>
  </property>
</Properties>
</file>